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kv" ContentType="video/unknown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32"/>
  </p:notesMasterIdLst>
  <p:sldIdLst>
    <p:sldId id="256" r:id="rId2"/>
    <p:sldId id="257" r:id="rId3"/>
    <p:sldId id="265" r:id="rId4"/>
    <p:sldId id="306" r:id="rId5"/>
    <p:sldId id="305" r:id="rId6"/>
    <p:sldId id="276" r:id="rId7"/>
    <p:sldId id="288" r:id="rId8"/>
    <p:sldId id="289" r:id="rId9"/>
    <p:sldId id="290" r:id="rId10"/>
    <p:sldId id="270" r:id="rId11"/>
    <p:sldId id="279" r:id="rId12"/>
    <p:sldId id="293" r:id="rId13"/>
    <p:sldId id="292" r:id="rId14"/>
    <p:sldId id="294" r:id="rId15"/>
    <p:sldId id="285" r:id="rId16"/>
    <p:sldId id="307" r:id="rId17"/>
    <p:sldId id="308" r:id="rId18"/>
    <p:sldId id="295" r:id="rId19"/>
    <p:sldId id="296" r:id="rId20"/>
    <p:sldId id="299" r:id="rId21"/>
    <p:sldId id="267" r:id="rId22"/>
    <p:sldId id="300" r:id="rId23"/>
    <p:sldId id="301" r:id="rId24"/>
    <p:sldId id="302" r:id="rId25"/>
    <p:sldId id="303" r:id="rId26"/>
    <p:sldId id="304" r:id="rId27"/>
    <p:sldId id="309" r:id="rId28"/>
    <p:sldId id="310" r:id="rId29"/>
    <p:sldId id="277" r:id="rId30"/>
    <p:sldId id="275" r:id="rId31"/>
  </p:sldIdLst>
  <p:sldSz cx="9144000" cy="5143500" type="screen16x9"/>
  <p:notesSz cx="6858000" cy="9144000"/>
  <p:embeddedFontLst>
    <p:embeddedFont>
      <p:font typeface="PT Sans Narrow" panose="02020500000000000000" charset="0"/>
      <p:regular r:id="rId33"/>
      <p:bold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Open Sans" panose="02020500000000000000" charset="0"/>
      <p:regular r:id="rId39"/>
      <p:bold r:id="rId40"/>
      <p:italic r:id="rId41"/>
      <p:boldItalic r:id="rId42"/>
    </p:embeddedFont>
    <p:embeddedFont>
      <p:font typeface="Cambria Math" panose="02040503050406030204" pitchFamily="18" charset="0"/>
      <p:regular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3506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5AAE1C9-657F-4CA7-966E-129486F62B1B}">
  <a:tblStyle styleId="{05AAE1C9-657F-4CA7-966E-129486F62B1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39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1026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9.fntdata"/></Relationships>
</file>

<file path=ppt/media/image1.png>
</file>

<file path=ppt/media/image10.png>
</file>

<file path=ppt/media/image100.png>
</file>

<file path=ppt/media/image101.png>
</file>

<file path=ppt/media/image1010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jpg>
</file>

<file path=ppt/media/image113.png>
</file>

<file path=ppt/media/image116.png>
</file>

<file path=ppt/media/image117.png>
</file>

<file path=ppt/media/image118.png>
</file>

<file path=ppt/media/image119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10.png>
</file>

<file path=ppt/media/image22.png>
</file>

<file path=ppt/media/image220.png>
</file>

<file path=ppt/media/image23.png>
</file>

<file path=ppt/media/image230.png>
</file>

<file path=ppt/media/image24.png>
</file>

<file path=ppt/media/image240.png>
</file>

<file path=ppt/media/image25.png>
</file>

<file path=ppt/media/image250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10.png>
</file>

<file path=ppt/media/image31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10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60.png>
</file>

<file path=ppt/media/image67.png>
</file>

<file path=ppt/media/image670.png>
</file>

<file path=ppt/media/image68.png>
</file>

<file path=ppt/media/image680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mp4>
</file>

<file path=ppt/media/media2.mkv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71e7c2e9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71e7c2e9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3d464b1d5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63d464b1d5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6" name="Google Shape;56;p14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7" name="Google Shape;57;p14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58" name="Google Shape;58;p14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9" name="Google Shape;59;p14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60" name="Google Shape;60;p14"/>
          <p:cNvGrpSpPr/>
          <p:nvPr/>
        </p:nvGrpSpPr>
        <p:grpSpPr>
          <a:xfrm>
            <a:off x="1004151" y="3831314"/>
            <a:ext cx="7136668" cy="152400"/>
            <a:chOff x="1346435" y="3969088"/>
            <a:chExt cx="6452100" cy="152400"/>
          </a:xfrm>
        </p:grpSpPr>
        <p:cxnSp>
          <p:nvCxnSpPr>
            <p:cNvPr id="61" name="Google Shape;61;p14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2" name="Google Shape;62;p14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3" name="Google Shape;63;p14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 dirty="0"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 preserve="1">
  <p:cSld name="1_Title and bod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 dirty="0"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78075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1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2" name="Google Shape;92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3" name="Google Shape;93;p21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99" name="Google Shape;99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 userDrawn="1">
  <p:cSld name="BIG_NUMBER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3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23"/>
          <p:cNvSpPr txBox="1">
            <a:spLocks noGrp="1"/>
          </p:cNvSpPr>
          <p:nvPr>
            <p:ph type="title" hasCustomPrompt="1"/>
          </p:nvPr>
        </p:nvSpPr>
        <p:spPr>
          <a:xfrm>
            <a:off x="311625" y="1780839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7200" baseline="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rPr lang="en-US" dirty="0"/>
              <a:t>Thanks for listening</a:t>
            </a:r>
            <a:endParaRPr dirty="0"/>
          </a:p>
        </p:txBody>
      </p:sp>
      <p:sp>
        <p:nvSpPr>
          <p:cNvPr id="104" name="Google Shape;104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 userDrawn="1">
  <p:cSld name="outloo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4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5" name="Google Shape;71;p16"/>
          <p:cNvSpPr/>
          <p:nvPr userDrawn="1"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0060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tract and 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  <p:sp>
        <p:nvSpPr>
          <p:cNvPr id="4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 dirty="0"/>
          </a:p>
        </p:txBody>
      </p:sp>
      <p:sp>
        <p:nvSpPr>
          <p:cNvPr id="5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2" name="Google Shape;71;p16"/>
          <p:cNvSpPr/>
          <p:nvPr userDrawn="1"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群組 14"/>
          <p:cNvGrpSpPr/>
          <p:nvPr userDrawn="1"/>
        </p:nvGrpSpPr>
        <p:grpSpPr>
          <a:xfrm>
            <a:off x="7932820" y="1081421"/>
            <a:ext cx="1211180" cy="3599722"/>
            <a:chOff x="7935238" y="1388536"/>
            <a:chExt cx="1211180" cy="3599722"/>
          </a:xfrm>
        </p:grpSpPr>
        <p:grpSp>
          <p:nvGrpSpPr>
            <p:cNvPr id="2" name="群組 1"/>
            <p:cNvGrpSpPr/>
            <p:nvPr userDrawn="1"/>
          </p:nvGrpSpPr>
          <p:grpSpPr>
            <a:xfrm>
              <a:off x="7935238" y="1388536"/>
              <a:ext cx="1208762" cy="2984786"/>
              <a:chOff x="7935238" y="1447330"/>
              <a:chExt cx="1208762" cy="2984786"/>
            </a:xfrm>
          </p:grpSpPr>
          <p:grpSp>
            <p:nvGrpSpPr>
              <p:cNvPr id="6" name="群組 5"/>
              <p:cNvGrpSpPr/>
              <p:nvPr userDrawn="1"/>
            </p:nvGrpSpPr>
            <p:grpSpPr>
              <a:xfrm>
                <a:off x="7935238" y="1447330"/>
                <a:ext cx="1208762" cy="2984786"/>
                <a:chOff x="7935238" y="1560064"/>
                <a:chExt cx="1208762" cy="2984786"/>
              </a:xfrm>
            </p:grpSpPr>
            <p:sp>
              <p:nvSpPr>
                <p:cNvPr id="7" name="文字方塊 6"/>
                <p:cNvSpPr txBox="1"/>
                <p:nvPr userDrawn="1"/>
              </p:nvSpPr>
              <p:spPr>
                <a:xfrm>
                  <a:off x="7935238" y="1560064"/>
                  <a:ext cx="1208762" cy="522000"/>
                </a:xfrm>
                <a:prstGeom prst="rect">
                  <a:avLst/>
                </a:prstGeom>
                <a:solidFill>
                  <a:schemeClr val="tx1">
                    <a:lumMod val="75000"/>
                  </a:schemeClr>
                </a:solidFill>
              </p:spPr>
              <p:txBody>
                <a:bodyPr wrap="square" rtlCol="0" anchor="ctr">
                  <a:spAutoFit/>
                </a:bodyPr>
                <a:lstStyle/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Motivation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  <p:sp>
              <p:nvSpPr>
                <p:cNvPr id="8" name="文字方塊 7"/>
                <p:cNvSpPr txBox="1"/>
                <p:nvPr userDrawn="1"/>
              </p:nvSpPr>
              <p:spPr>
                <a:xfrm>
                  <a:off x="7935238" y="2792275"/>
                  <a:ext cx="1208762" cy="523220"/>
                </a:xfrm>
                <a:prstGeom prst="rect">
                  <a:avLst/>
                </a:prstGeom>
                <a:solidFill>
                  <a:schemeClr val="tx1">
                    <a:lumMod val="60000"/>
                    <a:lumOff val="40000"/>
                  </a:schemeClr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Controller</a:t>
                  </a:r>
                </a:p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Design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  <p:sp>
              <p:nvSpPr>
                <p:cNvPr id="10" name="文字方塊 9"/>
                <p:cNvSpPr txBox="1"/>
                <p:nvPr userDrawn="1"/>
              </p:nvSpPr>
              <p:spPr>
                <a:xfrm>
                  <a:off x="7935238" y="3405474"/>
                  <a:ext cx="1208762" cy="523220"/>
                </a:xfrm>
                <a:prstGeom prst="rect">
                  <a:avLst/>
                </a:prstGeom>
                <a:solidFill>
                  <a:schemeClr val="tx1">
                    <a:lumMod val="60000"/>
                    <a:lumOff val="40000"/>
                  </a:schemeClr>
                </a:solidFill>
              </p:spPr>
              <p:txBody>
                <a:bodyPr wrap="square" rtlCol="0" anchor="ctr">
                  <a:spAutoFit/>
                </a:bodyPr>
                <a:lstStyle/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Stability</a:t>
                  </a:r>
                  <a:endParaRPr lang="en-US" altLang="zh-TW" sz="1400" baseline="0" dirty="0">
                    <a:latin typeface="PT Sans Narrow" panose="02020500000000000000" charset="0"/>
                  </a:endParaRPr>
                </a:p>
                <a:p>
                  <a:pPr algn="ctr"/>
                  <a:r>
                    <a:rPr lang="en-US" altLang="zh-TW" sz="1400" baseline="0" dirty="0">
                      <a:latin typeface="PT Sans Narrow" panose="02020500000000000000" charset="0"/>
                    </a:rPr>
                    <a:t>Analysis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  <p:sp>
              <p:nvSpPr>
                <p:cNvPr id="11" name="文字方塊 10"/>
                <p:cNvSpPr txBox="1"/>
                <p:nvPr userDrawn="1"/>
              </p:nvSpPr>
              <p:spPr>
                <a:xfrm>
                  <a:off x="7935238" y="4021630"/>
                  <a:ext cx="1208762" cy="523220"/>
                </a:xfrm>
                <a:prstGeom prst="rect">
                  <a:avLst/>
                </a:prstGeom>
                <a:solidFill>
                  <a:schemeClr val="tx1">
                    <a:lumMod val="60000"/>
                    <a:lumOff val="40000"/>
                  </a:schemeClr>
                </a:solidFill>
              </p:spPr>
              <p:txBody>
                <a:bodyPr wrap="square" rtlCol="0" anchor="ctr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r>
                    <a:rPr lang="en-US" altLang="zh-TW" sz="1400" dirty="0">
                      <a:latin typeface="PT Sans Narrow" panose="02020500000000000000" charset="0"/>
                    </a:rPr>
                    <a:t>Simulation and</a:t>
                  </a:r>
                </a:p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r>
                    <a:rPr lang="en-US" altLang="zh-TW" sz="1400" dirty="0">
                      <a:latin typeface="PT Sans Narrow" panose="02020500000000000000" charset="0"/>
                    </a:rPr>
                    <a:t>Experiments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</p:grpSp>
          <p:sp>
            <p:nvSpPr>
              <p:cNvPr id="13" name="文字方塊 12"/>
              <p:cNvSpPr txBox="1"/>
              <p:nvPr userDrawn="1"/>
            </p:nvSpPr>
            <p:spPr>
              <a:xfrm>
                <a:off x="7935238" y="2063522"/>
                <a:ext cx="1208762" cy="523220"/>
              </a:xfrm>
              <a:prstGeom prst="rect">
                <a:avLst/>
              </a:prstGeom>
              <a:solidFill>
                <a:schemeClr val="tx1">
                  <a:lumMod val="60000"/>
                  <a:lumOff val="4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zh-TW" sz="1400" dirty="0">
                    <a:latin typeface="PT Sans Narrow" panose="02020500000000000000" charset="0"/>
                  </a:rPr>
                  <a:t>Problem</a:t>
                </a:r>
                <a:endParaRPr lang="en-US" altLang="zh-TW" sz="1400" baseline="0" dirty="0">
                  <a:latin typeface="PT Sans Narrow" panose="02020500000000000000" charset="0"/>
                </a:endParaRPr>
              </a:p>
              <a:p>
                <a:pPr algn="ctr"/>
                <a:r>
                  <a:rPr lang="en-US" altLang="zh-TW" sz="1400" baseline="0" dirty="0">
                    <a:latin typeface="PT Sans Narrow" panose="02020500000000000000" charset="0"/>
                  </a:rPr>
                  <a:t>Formulation</a:t>
                </a:r>
                <a:endParaRPr lang="zh-TW" altLang="en-US" sz="1400" dirty="0">
                  <a:latin typeface="PT Sans Narrow" panose="02020500000000000000" charset="0"/>
                </a:endParaRPr>
              </a:p>
            </p:txBody>
          </p:sp>
        </p:grpSp>
        <p:sp>
          <p:nvSpPr>
            <p:cNvPr id="14" name="文字方塊 13"/>
            <p:cNvSpPr txBox="1"/>
            <p:nvPr userDrawn="1"/>
          </p:nvSpPr>
          <p:spPr>
            <a:xfrm>
              <a:off x="7937656" y="4466258"/>
              <a:ext cx="1208762" cy="522000"/>
            </a:xfrm>
            <a:prstGeom prst="rect">
              <a:avLst/>
            </a:prstGeom>
            <a:solidFill>
              <a:schemeClr val="tx1">
                <a:lumMod val="60000"/>
                <a:lumOff val="4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400" dirty="0">
                  <a:latin typeface="PT Sans Narrow" panose="02020500000000000000" charset="0"/>
                </a:rPr>
                <a:t>Conclusion</a:t>
              </a:r>
              <a:endParaRPr lang="zh-TW" altLang="en-US" sz="1400" dirty="0">
                <a:latin typeface="PT Sans Narrow" panose="0202050000000000000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3120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Formul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  <p:sp>
        <p:nvSpPr>
          <p:cNvPr id="4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 dirty="0"/>
          </a:p>
        </p:txBody>
      </p:sp>
      <p:sp>
        <p:nvSpPr>
          <p:cNvPr id="5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2" name="Google Shape;71;p16"/>
          <p:cNvSpPr/>
          <p:nvPr userDrawn="1"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群組 14"/>
          <p:cNvGrpSpPr/>
          <p:nvPr userDrawn="1"/>
        </p:nvGrpSpPr>
        <p:grpSpPr>
          <a:xfrm>
            <a:off x="7932820" y="1081421"/>
            <a:ext cx="1211180" cy="3599722"/>
            <a:chOff x="7935238" y="1388536"/>
            <a:chExt cx="1211180" cy="3599722"/>
          </a:xfrm>
        </p:grpSpPr>
        <p:grpSp>
          <p:nvGrpSpPr>
            <p:cNvPr id="16" name="群組 15"/>
            <p:cNvGrpSpPr/>
            <p:nvPr userDrawn="1"/>
          </p:nvGrpSpPr>
          <p:grpSpPr>
            <a:xfrm>
              <a:off x="7935238" y="1388536"/>
              <a:ext cx="1208762" cy="2984176"/>
              <a:chOff x="7935238" y="1447330"/>
              <a:chExt cx="1208762" cy="2984176"/>
            </a:xfrm>
          </p:grpSpPr>
          <p:grpSp>
            <p:nvGrpSpPr>
              <p:cNvPr id="18" name="群組 17"/>
              <p:cNvGrpSpPr/>
              <p:nvPr userDrawn="1"/>
            </p:nvGrpSpPr>
            <p:grpSpPr>
              <a:xfrm>
                <a:off x="7935238" y="1447330"/>
                <a:ext cx="1208762" cy="2984176"/>
                <a:chOff x="7935238" y="1560064"/>
                <a:chExt cx="1208762" cy="2984176"/>
              </a:xfrm>
            </p:grpSpPr>
            <p:sp>
              <p:nvSpPr>
                <p:cNvPr id="20" name="文字方塊 19"/>
                <p:cNvSpPr txBox="1"/>
                <p:nvPr userDrawn="1"/>
              </p:nvSpPr>
              <p:spPr>
                <a:xfrm>
                  <a:off x="7935238" y="1560064"/>
                  <a:ext cx="1208762" cy="522000"/>
                </a:xfrm>
                <a:prstGeom prst="rect">
                  <a:avLst/>
                </a:prstGeom>
                <a:solidFill>
                  <a:schemeClr val="tx1">
                    <a:lumMod val="60000"/>
                    <a:lumOff val="40000"/>
                  </a:schemeClr>
                </a:solidFill>
              </p:spPr>
              <p:txBody>
                <a:bodyPr wrap="square" rtlCol="0" anchor="ctr">
                  <a:spAutoFit/>
                </a:bodyPr>
                <a:lstStyle/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Motivation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  <p:sp>
              <p:nvSpPr>
                <p:cNvPr id="21" name="文字方塊 20"/>
                <p:cNvSpPr txBox="1"/>
                <p:nvPr userDrawn="1"/>
              </p:nvSpPr>
              <p:spPr>
                <a:xfrm>
                  <a:off x="7935238" y="2792275"/>
                  <a:ext cx="1208762" cy="523220"/>
                </a:xfrm>
                <a:prstGeom prst="rect">
                  <a:avLst/>
                </a:prstGeom>
                <a:solidFill>
                  <a:schemeClr val="tx1">
                    <a:lumMod val="60000"/>
                    <a:lumOff val="40000"/>
                  </a:schemeClr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Controller</a:t>
                  </a:r>
                </a:p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Design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  <p:sp>
              <p:nvSpPr>
                <p:cNvPr id="31" name="文字方塊 30"/>
                <p:cNvSpPr txBox="1"/>
                <p:nvPr userDrawn="1"/>
              </p:nvSpPr>
              <p:spPr>
                <a:xfrm>
                  <a:off x="7935238" y="3405474"/>
                  <a:ext cx="1208762" cy="523220"/>
                </a:xfrm>
                <a:prstGeom prst="rect">
                  <a:avLst/>
                </a:prstGeom>
                <a:solidFill>
                  <a:schemeClr val="tx1">
                    <a:lumMod val="60000"/>
                    <a:lumOff val="40000"/>
                  </a:schemeClr>
                </a:solidFill>
              </p:spPr>
              <p:txBody>
                <a:bodyPr wrap="square" rtlCol="0" anchor="ctr">
                  <a:spAutoFit/>
                </a:bodyPr>
                <a:lstStyle/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Stability</a:t>
                  </a:r>
                  <a:endParaRPr lang="en-US" altLang="zh-TW" sz="1400" baseline="0" dirty="0">
                    <a:latin typeface="PT Sans Narrow" panose="02020500000000000000" charset="0"/>
                  </a:endParaRPr>
                </a:p>
                <a:p>
                  <a:pPr algn="ctr"/>
                  <a:r>
                    <a:rPr lang="en-US" altLang="zh-TW" sz="1400" baseline="0" dirty="0">
                      <a:latin typeface="PT Sans Narrow" panose="02020500000000000000" charset="0"/>
                    </a:rPr>
                    <a:t>Analysis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  <p:sp>
              <p:nvSpPr>
                <p:cNvPr id="32" name="文字方塊 31"/>
                <p:cNvSpPr txBox="1"/>
                <p:nvPr userDrawn="1"/>
              </p:nvSpPr>
              <p:spPr>
                <a:xfrm>
                  <a:off x="7935238" y="4022240"/>
                  <a:ext cx="1208762" cy="522000"/>
                </a:xfrm>
                <a:prstGeom prst="rect">
                  <a:avLst/>
                </a:prstGeom>
                <a:solidFill>
                  <a:schemeClr val="tx1">
                    <a:lumMod val="60000"/>
                    <a:lumOff val="40000"/>
                  </a:schemeClr>
                </a:solidFill>
              </p:spPr>
              <p:txBody>
                <a:bodyPr wrap="square" rtlCol="0" anchor="ctr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r>
                    <a:rPr lang="en-US" altLang="zh-TW" sz="1400" dirty="0">
                      <a:latin typeface="PT Sans Narrow" panose="02020500000000000000" charset="0"/>
                    </a:rPr>
                    <a:t>Simulation and</a:t>
                  </a:r>
                </a:p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r>
                    <a:rPr lang="en-US" altLang="zh-TW" sz="1400" dirty="0">
                      <a:latin typeface="PT Sans Narrow" panose="02020500000000000000" charset="0"/>
                    </a:rPr>
                    <a:t>Experiments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</p:grpSp>
          <p:sp>
            <p:nvSpPr>
              <p:cNvPr id="19" name="文字方塊 18"/>
              <p:cNvSpPr txBox="1"/>
              <p:nvPr userDrawn="1"/>
            </p:nvSpPr>
            <p:spPr>
              <a:xfrm>
                <a:off x="7935238" y="2063522"/>
                <a:ext cx="1208762" cy="523220"/>
              </a:xfrm>
              <a:prstGeom prst="rect">
                <a:avLst/>
              </a:prstGeom>
              <a:solidFill>
                <a:schemeClr val="tx1">
                  <a:lumMod val="75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zh-TW" sz="1400" dirty="0">
                    <a:latin typeface="PT Sans Narrow" panose="02020500000000000000" charset="0"/>
                  </a:rPr>
                  <a:t>Problem</a:t>
                </a:r>
                <a:endParaRPr lang="en-US" altLang="zh-TW" sz="1400" baseline="0" dirty="0">
                  <a:latin typeface="PT Sans Narrow" panose="02020500000000000000" charset="0"/>
                </a:endParaRPr>
              </a:p>
              <a:p>
                <a:pPr algn="ctr"/>
                <a:r>
                  <a:rPr lang="en-US" altLang="zh-TW" sz="1400" baseline="0" dirty="0">
                    <a:latin typeface="PT Sans Narrow" panose="02020500000000000000" charset="0"/>
                  </a:rPr>
                  <a:t>Formulation</a:t>
                </a:r>
                <a:endParaRPr lang="zh-TW" altLang="en-US" sz="1400" dirty="0">
                  <a:latin typeface="PT Sans Narrow" panose="02020500000000000000" charset="0"/>
                </a:endParaRPr>
              </a:p>
            </p:txBody>
          </p:sp>
        </p:grpSp>
        <p:sp>
          <p:nvSpPr>
            <p:cNvPr id="17" name="文字方塊 16"/>
            <p:cNvSpPr txBox="1"/>
            <p:nvPr userDrawn="1"/>
          </p:nvSpPr>
          <p:spPr>
            <a:xfrm>
              <a:off x="7937656" y="4466258"/>
              <a:ext cx="1208762" cy="522000"/>
            </a:xfrm>
            <a:prstGeom prst="rect">
              <a:avLst/>
            </a:prstGeom>
            <a:solidFill>
              <a:schemeClr val="tx1">
                <a:lumMod val="60000"/>
                <a:lumOff val="4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400" dirty="0">
                  <a:latin typeface="PT Sans Narrow" panose="02020500000000000000" charset="0"/>
                </a:rPr>
                <a:t>Conclusion</a:t>
              </a:r>
              <a:endParaRPr lang="zh-TW" altLang="en-US" sz="1400" dirty="0">
                <a:latin typeface="PT Sans Narrow" panose="0202050000000000000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6138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oller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  <p:sp>
        <p:nvSpPr>
          <p:cNvPr id="4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 dirty="0"/>
          </a:p>
        </p:txBody>
      </p:sp>
      <p:sp>
        <p:nvSpPr>
          <p:cNvPr id="5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2" name="Google Shape;71;p16"/>
          <p:cNvSpPr/>
          <p:nvPr userDrawn="1"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群組 14"/>
          <p:cNvGrpSpPr/>
          <p:nvPr userDrawn="1"/>
        </p:nvGrpSpPr>
        <p:grpSpPr>
          <a:xfrm>
            <a:off x="7932820" y="1081421"/>
            <a:ext cx="1211180" cy="3599722"/>
            <a:chOff x="7935238" y="1388536"/>
            <a:chExt cx="1211180" cy="3599722"/>
          </a:xfrm>
        </p:grpSpPr>
        <p:grpSp>
          <p:nvGrpSpPr>
            <p:cNvPr id="16" name="群組 15"/>
            <p:cNvGrpSpPr/>
            <p:nvPr userDrawn="1"/>
          </p:nvGrpSpPr>
          <p:grpSpPr>
            <a:xfrm>
              <a:off x="7935238" y="1388536"/>
              <a:ext cx="1208762" cy="2984176"/>
              <a:chOff x="7935238" y="1447330"/>
              <a:chExt cx="1208762" cy="2984176"/>
            </a:xfrm>
          </p:grpSpPr>
          <p:grpSp>
            <p:nvGrpSpPr>
              <p:cNvPr id="18" name="群組 17"/>
              <p:cNvGrpSpPr/>
              <p:nvPr userDrawn="1"/>
            </p:nvGrpSpPr>
            <p:grpSpPr>
              <a:xfrm>
                <a:off x="7935238" y="1447330"/>
                <a:ext cx="1208762" cy="2984176"/>
                <a:chOff x="7935238" y="1560064"/>
                <a:chExt cx="1208762" cy="2984176"/>
              </a:xfrm>
            </p:grpSpPr>
            <p:sp>
              <p:nvSpPr>
                <p:cNvPr id="20" name="文字方塊 19"/>
                <p:cNvSpPr txBox="1"/>
                <p:nvPr userDrawn="1"/>
              </p:nvSpPr>
              <p:spPr>
                <a:xfrm>
                  <a:off x="7935238" y="1560064"/>
                  <a:ext cx="1208762" cy="522000"/>
                </a:xfrm>
                <a:prstGeom prst="rect">
                  <a:avLst/>
                </a:prstGeom>
                <a:solidFill>
                  <a:schemeClr val="tx1">
                    <a:lumMod val="60000"/>
                    <a:lumOff val="40000"/>
                  </a:schemeClr>
                </a:solidFill>
              </p:spPr>
              <p:txBody>
                <a:bodyPr wrap="square" rtlCol="0" anchor="ctr">
                  <a:spAutoFit/>
                </a:bodyPr>
                <a:lstStyle/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Motivation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  <p:sp>
              <p:nvSpPr>
                <p:cNvPr id="21" name="文字方塊 20"/>
                <p:cNvSpPr txBox="1"/>
                <p:nvPr userDrawn="1"/>
              </p:nvSpPr>
              <p:spPr>
                <a:xfrm>
                  <a:off x="7935238" y="2792275"/>
                  <a:ext cx="1208762" cy="523220"/>
                </a:xfrm>
                <a:prstGeom prst="rect">
                  <a:avLst/>
                </a:prstGeom>
                <a:solidFill>
                  <a:schemeClr val="tx1">
                    <a:lumMod val="75000"/>
                  </a:schemeClr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Controller</a:t>
                  </a:r>
                </a:p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Design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  <p:sp>
              <p:nvSpPr>
                <p:cNvPr id="22" name="文字方塊 21"/>
                <p:cNvSpPr txBox="1"/>
                <p:nvPr userDrawn="1"/>
              </p:nvSpPr>
              <p:spPr>
                <a:xfrm>
                  <a:off x="7935238" y="3405474"/>
                  <a:ext cx="1208762" cy="523220"/>
                </a:xfrm>
                <a:prstGeom prst="rect">
                  <a:avLst/>
                </a:prstGeom>
                <a:solidFill>
                  <a:schemeClr val="tx1">
                    <a:lumMod val="60000"/>
                    <a:lumOff val="40000"/>
                  </a:schemeClr>
                </a:solidFill>
              </p:spPr>
              <p:txBody>
                <a:bodyPr wrap="square" rtlCol="0" anchor="ctr">
                  <a:spAutoFit/>
                </a:bodyPr>
                <a:lstStyle/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Stability</a:t>
                  </a:r>
                  <a:endParaRPr lang="en-US" altLang="zh-TW" sz="1400" baseline="0" dirty="0">
                    <a:latin typeface="PT Sans Narrow" panose="02020500000000000000" charset="0"/>
                  </a:endParaRPr>
                </a:p>
                <a:p>
                  <a:pPr algn="ctr"/>
                  <a:r>
                    <a:rPr lang="en-US" altLang="zh-TW" sz="1400" baseline="0" dirty="0">
                      <a:latin typeface="PT Sans Narrow" panose="02020500000000000000" charset="0"/>
                    </a:rPr>
                    <a:t>Analysis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  <p:sp>
              <p:nvSpPr>
                <p:cNvPr id="23" name="文字方塊 22"/>
                <p:cNvSpPr txBox="1"/>
                <p:nvPr userDrawn="1"/>
              </p:nvSpPr>
              <p:spPr>
                <a:xfrm>
                  <a:off x="7935238" y="4022240"/>
                  <a:ext cx="1208762" cy="522000"/>
                </a:xfrm>
                <a:prstGeom prst="rect">
                  <a:avLst/>
                </a:prstGeom>
                <a:solidFill>
                  <a:schemeClr val="tx1">
                    <a:lumMod val="60000"/>
                    <a:lumOff val="40000"/>
                  </a:schemeClr>
                </a:solidFill>
              </p:spPr>
              <p:txBody>
                <a:bodyPr wrap="square" rtlCol="0" anchor="ctr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r>
                    <a:rPr lang="en-US" altLang="zh-TW" sz="1400" dirty="0">
                      <a:latin typeface="PT Sans Narrow" panose="02020500000000000000" charset="0"/>
                    </a:rPr>
                    <a:t>Simulation and</a:t>
                  </a:r>
                </a:p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r>
                    <a:rPr lang="en-US" altLang="zh-TW" sz="1400" dirty="0">
                      <a:latin typeface="PT Sans Narrow" panose="02020500000000000000" charset="0"/>
                    </a:rPr>
                    <a:t>Experiments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</p:grpSp>
          <p:sp>
            <p:nvSpPr>
              <p:cNvPr id="19" name="文字方塊 18"/>
              <p:cNvSpPr txBox="1"/>
              <p:nvPr userDrawn="1"/>
            </p:nvSpPr>
            <p:spPr>
              <a:xfrm>
                <a:off x="7935238" y="2063522"/>
                <a:ext cx="1208762" cy="523220"/>
              </a:xfrm>
              <a:prstGeom prst="rect">
                <a:avLst/>
              </a:prstGeom>
              <a:solidFill>
                <a:schemeClr val="tx1">
                  <a:lumMod val="60000"/>
                  <a:lumOff val="4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zh-TW" sz="1400" dirty="0">
                    <a:latin typeface="PT Sans Narrow" panose="02020500000000000000" charset="0"/>
                  </a:rPr>
                  <a:t>Problem</a:t>
                </a:r>
                <a:endParaRPr lang="en-US" altLang="zh-TW" sz="1400" baseline="0" dirty="0">
                  <a:latin typeface="PT Sans Narrow" panose="02020500000000000000" charset="0"/>
                </a:endParaRPr>
              </a:p>
              <a:p>
                <a:pPr algn="ctr"/>
                <a:r>
                  <a:rPr lang="en-US" altLang="zh-TW" sz="1400" baseline="0" dirty="0">
                    <a:latin typeface="PT Sans Narrow" panose="02020500000000000000" charset="0"/>
                  </a:rPr>
                  <a:t>Formulation</a:t>
                </a:r>
                <a:endParaRPr lang="zh-TW" altLang="en-US" sz="1400" dirty="0">
                  <a:latin typeface="PT Sans Narrow" panose="02020500000000000000" charset="0"/>
                </a:endParaRPr>
              </a:p>
            </p:txBody>
          </p:sp>
        </p:grpSp>
        <p:sp>
          <p:nvSpPr>
            <p:cNvPr id="17" name="文字方塊 16"/>
            <p:cNvSpPr txBox="1"/>
            <p:nvPr userDrawn="1"/>
          </p:nvSpPr>
          <p:spPr>
            <a:xfrm>
              <a:off x="7937656" y="4466258"/>
              <a:ext cx="1208762" cy="522000"/>
            </a:xfrm>
            <a:prstGeom prst="rect">
              <a:avLst/>
            </a:prstGeom>
            <a:solidFill>
              <a:schemeClr val="tx1">
                <a:lumMod val="60000"/>
                <a:lumOff val="4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400" dirty="0">
                  <a:latin typeface="PT Sans Narrow" panose="02020500000000000000" charset="0"/>
                </a:rPr>
                <a:t>Conclusion</a:t>
              </a:r>
              <a:endParaRPr lang="zh-TW" altLang="en-US" sz="1400" dirty="0">
                <a:latin typeface="PT Sans Narrow" panose="0202050000000000000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968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bility Analys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  <p:sp>
        <p:nvSpPr>
          <p:cNvPr id="4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 dirty="0"/>
          </a:p>
        </p:txBody>
      </p:sp>
      <p:sp>
        <p:nvSpPr>
          <p:cNvPr id="5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2" name="Google Shape;71;p16"/>
          <p:cNvSpPr/>
          <p:nvPr userDrawn="1"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群組 14"/>
          <p:cNvGrpSpPr/>
          <p:nvPr userDrawn="1"/>
        </p:nvGrpSpPr>
        <p:grpSpPr>
          <a:xfrm>
            <a:off x="7932820" y="1081421"/>
            <a:ext cx="1211180" cy="3599722"/>
            <a:chOff x="7935238" y="1388536"/>
            <a:chExt cx="1211180" cy="3599722"/>
          </a:xfrm>
        </p:grpSpPr>
        <p:grpSp>
          <p:nvGrpSpPr>
            <p:cNvPr id="16" name="群組 15"/>
            <p:cNvGrpSpPr/>
            <p:nvPr userDrawn="1"/>
          </p:nvGrpSpPr>
          <p:grpSpPr>
            <a:xfrm>
              <a:off x="7935238" y="1388536"/>
              <a:ext cx="1208762" cy="2984176"/>
              <a:chOff x="7935238" y="1447330"/>
              <a:chExt cx="1208762" cy="2984176"/>
            </a:xfrm>
          </p:grpSpPr>
          <p:grpSp>
            <p:nvGrpSpPr>
              <p:cNvPr id="18" name="群組 17"/>
              <p:cNvGrpSpPr/>
              <p:nvPr userDrawn="1"/>
            </p:nvGrpSpPr>
            <p:grpSpPr>
              <a:xfrm>
                <a:off x="7935238" y="1447330"/>
                <a:ext cx="1208762" cy="2984176"/>
                <a:chOff x="7935238" y="1560064"/>
                <a:chExt cx="1208762" cy="2984176"/>
              </a:xfrm>
            </p:grpSpPr>
            <p:sp>
              <p:nvSpPr>
                <p:cNvPr id="20" name="文字方塊 19"/>
                <p:cNvSpPr txBox="1"/>
                <p:nvPr userDrawn="1"/>
              </p:nvSpPr>
              <p:spPr>
                <a:xfrm>
                  <a:off x="7935238" y="1560064"/>
                  <a:ext cx="1208762" cy="522000"/>
                </a:xfrm>
                <a:prstGeom prst="rect">
                  <a:avLst/>
                </a:prstGeom>
                <a:solidFill>
                  <a:schemeClr val="tx1">
                    <a:lumMod val="60000"/>
                    <a:lumOff val="40000"/>
                  </a:schemeClr>
                </a:solidFill>
              </p:spPr>
              <p:txBody>
                <a:bodyPr wrap="square" rtlCol="0" anchor="ctr">
                  <a:spAutoFit/>
                </a:bodyPr>
                <a:lstStyle/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Motivation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  <p:sp>
              <p:nvSpPr>
                <p:cNvPr id="21" name="文字方塊 20"/>
                <p:cNvSpPr txBox="1"/>
                <p:nvPr userDrawn="1"/>
              </p:nvSpPr>
              <p:spPr>
                <a:xfrm>
                  <a:off x="7935238" y="2792275"/>
                  <a:ext cx="1208762" cy="523220"/>
                </a:xfrm>
                <a:prstGeom prst="rect">
                  <a:avLst/>
                </a:prstGeom>
                <a:solidFill>
                  <a:schemeClr val="tx1">
                    <a:lumMod val="60000"/>
                    <a:lumOff val="40000"/>
                  </a:schemeClr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Controller</a:t>
                  </a:r>
                </a:p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Design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  <p:sp>
              <p:nvSpPr>
                <p:cNvPr id="22" name="文字方塊 21"/>
                <p:cNvSpPr txBox="1"/>
                <p:nvPr userDrawn="1"/>
              </p:nvSpPr>
              <p:spPr>
                <a:xfrm>
                  <a:off x="7935238" y="3405474"/>
                  <a:ext cx="1208762" cy="523220"/>
                </a:xfrm>
                <a:prstGeom prst="rect">
                  <a:avLst/>
                </a:prstGeom>
                <a:solidFill>
                  <a:schemeClr val="tx1">
                    <a:lumMod val="75000"/>
                  </a:schemeClr>
                </a:solidFill>
              </p:spPr>
              <p:txBody>
                <a:bodyPr wrap="square" rtlCol="0" anchor="ctr">
                  <a:spAutoFit/>
                </a:bodyPr>
                <a:lstStyle/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Stability</a:t>
                  </a:r>
                  <a:endParaRPr lang="en-US" altLang="zh-TW" sz="1400" baseline="0" dirty="0">
                    <a:latin typeface="PT Sans Narrow" panose="02020500000000000000" charset="0"/>
                  </a:endParaRPr>
                </a:p>
                <a:p>
                  <a:pPr algn="ctr"/>
                  <a:r>
                    <a:rPr lang="en-US" altLang="zh-TW" sz="1400" baseline="0" dirty="0">
                      <a:latin typeface="PT Sans Narrow" panose="02020500000000000000" charset="0"/>
                    </a:rPr>
                    <a:t>Analysis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  <p:sp>
              <p:nvSpPr>
                <p:cNvPr id="23" name="文字方塊 22"/>
                <p:cNvSpPr txBox="1"/>
                <p:nvPr userDrawn="1"/>
              </p:nvSpPr>
              <p:spPr>
                <a:xfrm>
                  <a:off x="7935238" y="4022240"/>
                  <a:ext cx="1208762" cy="522000"/>
                </a:xfrm>
                <a:prstGeom prst="rect">
                  <a:avLst/>
                </a:prstGeom>
                <a:solidFill>
                  <a:schemeClr val="tx1">
                    <a:lumMod val="60000"/>
                    <a:lumOff val="40000"/>
                  </a:schemeClr>
                </a:solidFill>
              </p:spPr>
              <p:txBody>
                <a:bodyPr wrap="square" rtlCol="0" anchor="ctr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r>
                    <a:rPr lang="en-US" altLang="zh-TW" sz="1400" dirty="0">
                      <a:latin typeface="PT Sans Narrow" panose="02020500000000000000" charset="0"/>
                    </a:rPr>
                    <a:t>Simulation and</a:t>
                  </a:r>
                </a:p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r>
                    <a:rPr lang="en-US" altLang="zh-TW" sz="1400" dirty="0">
                      <a:latin typeface="PT Sans Narrow" panose="02020500000000000000" charset="0"/>
                    </a:rPr>
                    <a:t>Experiments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</p:grpSp>
          <p:sp>
            <p:nvSpPr>
              <p:cNvPr id="19" name="文字方塊 18"/>
              <p:cNvSpPr txBox="1"/>
              <p:nvPr userDrawn="1"/>
            </p:nvSpPr>
            <p:spPr>
              <a:xfrm>
                <a:off x="7935238" y="2063522"/>
                <a:ext cx="1208762" cy="523220"/>
              </a:xfrm>
              <a:prstGeom prst="rect">
                <a:avLst/>
              </a:prstGeom>
              <a:solidFill>
                <a:schemeClr val="tx1">
                  <a:lumMod val="60000"/>
                  <a:lumOff val="4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zh-TW" sz="1400" dirty="0">
                    <a:latin typeface="PT Sans Narrow" panose="02020500000000000000" charset="0"/>
                  </a:rPr>
                  <a:t>Problem</a:t>
                </a:r>
                <a:endParaRPr lang="en-US" altLang="zh-TW" sz="1400" baseline="0" dirty="0">
                  <a:latin typeface="PT Sans Narrow" panose="02020500000000000000" charset="0"/>
                </a:endParaRPr>
              </a:p>
              <a:p>
                <a:pPr algn="ctr"/>
                <a:r>
                  <a:rPr lang="en-US" altLang="zh-TW" sz="1400" baseline="0" dirty="0">
                    <a:latin typeface="PT Sans Narrow" panose="02020500000000000000" charset="0"/>
                  </a:rPr>
                  <a:t>Formulation</a:t>
                </a:r>
                <a:endParaRPr lang="zh-TW" altLang="en-US" sz="1400" dirty="0">
                  <a:latin typeface="PT Sans Narrow" panose="02020500000000000000" charset="0"/>
                </a:endParaRPr>
              </a:p>
            </p:txBody>
          </p:sp>
        </p:grpSp>
        <p:sp>
          <p:nvSpPr>
            <p:cNvPr id="17" name="文字方塊 16"/>
            <p:cNvSpPr txBox="1"/>
            <p:nvPr userDrawn="1"/>
          </p:nvSpPr>
          <p:spPr>
            <a:xfrm>
              <a:off x="7937656" y="4466258"/>
              <a:ext cx="1208762" cy="522000"/>
            </a:xfrm>
            <a:prstGeom prst="rect">
              <a:avLst/>
            </a:prstGeom>
            <a:solidFill>
              <a:schemeClr val="tx1">
                <a:lumMod val="60000"/>
                <a:lumOff val="4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400" dirty="0">
                  <a:latin typeface="PT Sans Narrow" panose="02020500000000000000" charset="0"/>
                </a:rPr>
                <a:t>Conclusion</a:t>
              </a:r>
              <a:endParaRPr lang="zh-TW" altLang="en-US" sz="1400" dirty="0">
                <a:latin typeface="PT Sans Narrow" panose="0202050000000000000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9142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ul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  <p:sp>
        <p:nvSpPr>
          <p:cNvPr id="4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 dirty="0"/>
          </a:p>
        </p:txBody>
      </p:sp>
      <p:sp>
        <p:nvSpPr>
          <p:cNvPr id="5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2" name="Google Shape;71;p16"/>
          <p:cNvSpPr/>
          <p:nvPr userDrawn="1"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群組 14"/>
          <p:cNvGrpSpPr/>
          <p:nvPr userDrawn="1"/>
        </p:nvGrpSpPr>
        <p:grpSpPr>
          <a:xfrm>
            <a:off x="7932820" y="1081421"/>
            <a:ext cx="1211180" cy="3599722"/>
            <a:chOff x="7935238" y="1388536"/>
            <a:chExt cx="1211180" cy="3599722"/>
          </a:xfrm>
        </p:grpSpPr>
        <p:grpSp>
          <p:nvGrpSpPr>
            <p:cNvPr id="16" name="群組 15"/>
            <p:cNvGrpSpPr/>
            <p:nvPr userDrawn="1"/>
          </p:nvGrpSpPr>
          <p:grpSpPr>
            <a:xfrm>
              <a:off x="7935238" y="1388536"/>
              <a:ext cx="1208762" cy="2984176"/>
              <a:chOff x="7935238" y="1447330"/>
              <a:chExt cx="1208762" cy="2984176"/>
            </a:xfrm>
          </p:grpSpPr>
          <p:grpSp>
            <p:nvGrpSpPr>
              <p:cNvPr id="18" name="群組 17"/>
              <p:cNvGrpSpPr/>
              <p:nvPr userDrawn="1"/>
            </p:nvGrpSpPr>
            <p:grpSpPr>
              <a:xfrm>
                <a:off x="7935238" y="1447330"/>
                <a:ext cx="1208762" cy="2984176"/>
                <a:chOff x="7935238" y="1560064"/>
                <a:chExt cx="1208762" cy="2984176"/>
              </a:xfrm>
            </p:grpSpPr>
            <p:sp>
              <p:nvSpPr>
                <p:cNvPr id="20" name="文字方塊 19"/>
                <p:cNvSpPr txBox="1"/>
                <p:nvPr userDrawn="1"/>
              </p:nvSpPr>
              <p:spPr>
                <a:xfrm>
                  <a:off x="7935238" y="1560064"/>
                  <a:ext cx="1208762" cy="522000"/>
                </a:xfrm>
                <a:prstGeom prst="rect">
                  <a:avLst/>
                </a:prstGeom>
                <a:solidFill>
                  <a:schemeClr val="tx1">
                    <a:lumMod val="60000"/>
                    <a:lumOff val="40000"/>
                  </a:schemeClr>
                </a:solidFill>
              </p:spPr>
              <p:txBody>
                <a:bodyPr wrap="square" rtlCol="0" anchor="ctr">
                  <a:spAutoFit/>
                </a:bodyPr>
                <a:lstStyle/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Motivation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  <p:sp>
              <p:nvSpPr>
                <p:cNvPr id="21" name="文字方塊 20"/>
                <p:cNvSpPr txBox="1"/>
                <p:nvPr userDrawn="1"/>
              </p:nvSpPr>
              <p:spPr>
                <a:xfrm>
                  <a:off x="7935238" y="2792275"/>
                  <a:ext cx="1208762" cy="523220"/>
                </a:xfrm>
                <a:prstGeom prst="rect">
                  <a:avLst/>
                </a:prstGeom>
                <a:solidFill>
                  <a:schemeClr val="tx1">
                    <a:lumMod val="60000"/>
                    <a:lumOff val="40000"/>
                  </a:schemeClr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Controller</a:t>
                  </a:r>
                </a:p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Design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  <p:sp>
              <p:nvSpPr>
                <p:cNvPr id="22" name="文字方塊 21"/>
                <p:cNvSpPr txBox="1"/>
                <p:nvPr userDrawn="1"/>
              </p:nvSpPr>
              <p:spPr>
                <a:xfrm>
                  <a:off x="7935238" y="3405474"/>
                  <a:ext cx="1208762" cy="523220"/>
                </a:xfrm>
                <a:prstGeom prst="rect">
                  <a:avLst/>
                </a:prstGeom>
                <a:solidFill>
                  <a:schemeClr val="tx1">
                    <a:lumMod val="60000"/>
                    <a:lumOff val="40000"/>
                  </a:schemeClr>
                </a:solidFill>
              </p:spPr>
              <p:txBody>
                <a:bodyPr wrap="square" rtlCol="0" anchor="ctr">
                  <a:spAutoFit/>
                </a:bodyPr>
                <a:lstStyle/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Stability</a:t>
                  </a:r>
                  <a:endParaRPr lang="en-US" altLang="zh-TW" sz="1400" baseline="0" dirty="0">
                    <a:latin typeface="PT Sans Narrow" panose="02020500000000000000" charset="0"/>
                  </a:endParaRPr>
                </a:p>
                <a:p>
                  <a:pPr algn="ctr"/>
                  <a:r>
                    <a:rPr lang="en-US" altLang="zh-TW" sz="1400" baseline="0" dirty="0">
                      <a:latin typeface="PT Sans Narrow" panose="02020500000000000000" charset="0"/>
                    </a:rPr>
                    <a:t>Analysis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  <p:sp>
              <p:nvSpPr>
                <p:cNvPr id="23" name="文字方塊 22"/>
                <p:cNvSpPr txBox="1"/>
                <p:nvPr userDrawn="1"/>
              </p:nvSpPr>
              <p:spPr>
                <a:xfrm>
                  <a:off x="7935238" y="4022240"/>
                  <a:ext cx="1208762" cy="522000"/>
                </a:xfrm>
                <a:prstGeom prst="rect">
                  <a:avLst/>
                </a:prstGeom>
                <a:solidFill>
                  <a:schemeClr val="tx1">
                    <a:lumMod val="75000"/>
                  </a:schemeClr>
                </a:solidFill>
              </p:spPr>
              <p:txBody>
                <a:bodyPr wrap="square" rtlCol="0" anchor="ctr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r>
                    <a:rPr lang="en-US" altLang="zh-TW" sz="1400" dirty="0">
                      <a:latin typeface="PT Sans Narrow" panose="02020500000000000000" charset="0"/>
                    </a:rPr>
                    <a:t>Simulation and</a:t>
                  </a:r>
                </a:p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r>
                    <a:rPr lang="en-US" altLang="zh-TW" sz="1400" dirty="0">
                      <a:latin typeface="PT Sans Narrow" panose="02020500000000000000" charset="0"/>
                    </a:rPr>
                    <a:t>Experiments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</p:grpSp>
          <p:sp>
            <p:nvSpPr>
              <p:cNvPr id="19" name="文字方塊 18"/>
              <p:cNvSpPr txBox="1"/>
              <p:nvPr userDrawn="1"/>
            </p:nvSpPr>
            <p:spPr>
              <a:xfrm>
                <a:off x="7935238" y="2063522"/>
                <a:ext cx="1208762" cy="523220"/>
              </a:xfrm>
              <a:prstGeom prst="rect">
                <a:avLst/>
              </a:prstGeom>
              <a:solidFill>
                <a:schemeClr val="tx1">
                  <a:lumMod val="60000"/>
                  <a:lumOff val="4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zh-TW" sz="1400" dirty="0">
                    <a:latin typeface="PT Sans Narrow" panose="02020500000000000000" charset="0"/>
                  </a:rPr>
                  <a:t>Problem</a:t>
                </a:r>
                <a:endParaRPr lang="en-US" altLang="zh-TW" sz="1400" baseline="0" dirty="0">
                  <a:latin typeface="PT Sans Narrow" panose="02020500000000000000" charset="0"/>
                </a:endParaRPr>
              </a:p>
              <a:p>
                <a:pPr algn="ctr"/>
                <a:r>
                  <a:rPr lang="en-US" altLang="zh-TW" sz="1400" baseline="0" dirty="0">
                    <a:latin typeface="PT Sans Narrow" panose="02020500000000000000" charset="0"/>
                  </a:rPr>
                  <a:t>Formulation</a:t>
                </a:r>
                <a:endParaRPr lang="zh-TW" altLang="en-US" sz="1400" dirty="0">
                  <a:latin typeface="PT Sans Narrow" panose="02020500000000000000" charset="0"/>
                </a:endParaRPr>
              </a:p>
            </p:txBody>
          </p:sp>
        </p:grpSp>
        <p:sp>
          <p:nvSpPr>
            <p:cNvPr id="17" name="文字方塊 16"/>
            <p:cNvSpPr txBox="1"/>
            <p:nvPr userDrawn="1"/>
          </p:nvSpPr>
          <p:spPr>
            <a:xfrm>
              <a:off x="7937656" y="4466258"/>
              <a:ext cx="1208762" cy="522000"/>
            </a:xfrm>
            <a:prstGeom prst="rect">
              <a:avLst/>
            </a:prstGeom>
            <a:solidFill>
              <a:schemeClr val="tx1">
                <a:lumMod val="60000"/>
                <a:lumOff val="4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400" dirty="0">
                  <a:latin typeface="PT Sans Narrow" panose="02020500000000000000" charset="0"/>
                </a:rPr>
                <a:t>Conclusion</a:t>
              </a:r>
              <a:endParaRPr lang="zh-TW" altLang="en-US" sz="1400" dirty="0">
                <a:latin typeface="PT Sans Narrow" panose="0202050000000000000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0327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  <p:sp>
        <p:nvSpPr>
          <p:cNvPr id="4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 dirty="0"/>
          </a:p>
        </p:txBody>
      </p:sp>
      <p:sp>
        <p:nvSpPr>
          <p:cNvPr id="5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2" name="Google Shape;71;p16"/>
          <p:cNvSpPr/>
          <p:nvPr userDrawn="1"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群組 14"/>
          <p:cNvGrpSpPr/>
          <p:nvPr userDrawn="1"/>
        </p:nvGrpSpPr>
        <p:grpSpPr>
          <a:xfrm>
            <a:off x="7932820" y="1081421"/>
            <a:ext cx="1211180" cy="3599722"/>
            <a:chOff x="7935238" y="1388536"/>
            <a:chExt cx="1211180" cy="3599722"/>
          </a:xfrm>
        </p:grpSpPr>
        <p:grpSp>
          <p:nvGrpSpPr>
            <p:cNvPr id="16" name="群組 15"/>
            <p:cNvGrpSpPr/>
            <p:nvPr userDrawn="1"/>
          </p:nvGrpSpPr>
          <p:grpSpPr>
            <a:xfrm>
              <a:off x="7935238" y="1388536"/>
              <a:ext cx="1208762" cy="2984176"/>
              <a:chOff x="7935238" y="1447330"/>
              <a:chExt cx="1208762" cy="2984176"/>
            </a:xfrm>
          </p:grpSpPr>
          <p:grpSp>
            <p:nvGrpSpPr>
              <p:cNvPr id="18" name="群組 17"/>
              <p:cNvGrpSpPr/>
              <p:nvPr userDrawn="1"/>
            </p:nvGrpSpPr>
            <p:grpSpPr>
              <a:xfrm>
                <a:off x="7935238" y="1447330"/>
                <a:ext cx="1208762" cy="2984176"/>
                <a:chOff x="7935238" y="1560064"/>
                <a:chExt cx="1208762" cy="2984176"/>
              </a:xfrm>
            </p:grpSpPr>
            <p:sp>
              <p:nvSpPr>
                <p:cNvPr id="20" name="文字方塊 19"/>
                <p:cNvSpPr txBox="1"/>
                <p:nvPr userDrawn="1"/>
              </p:nvSpPr>
              <p:spPr>
                <a:xfrm>
                  <a:off x="7935238" y="1560064"/>
                  <a:ext cx="1208762" cy="522000"/>
                </a:xfrm>
                <a:prstGeom prst="rect">
                  <a:avLst/>
                </a:prstGeom>
                <a:solidFill>
                  <a:schemeClr val="tx1">
                    <a:lumMod val="60000"/>
                    <a:lumOff val="40000"/>
                  </a:schemeClr>
                </a:solidFill>
              </p:spPr>
              <p:txBody>
                <a:bodyPr wrap="square" rtlCol="0" anchor="ctr">
                  <a:spAutoFit/>
                </a:bodyPr>
                <a:lstStyle/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Motivation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  <p:sp>
              <p:nvSpPr>
                <p:cNvPr id="30" name="文字方塊 29"/>
                <p:cNvSpPr txBox="1"/>
                <p:nvPr userDrawn="1"/>
              </p:nvSpPr>
              <p:spPr>
                <a:xfrm>
                  <a:off x="7935238" y="2792275"/>
                  <a:ext cx="1208762" cy="523220"/>
                </a:xfrm>
                <a:prstGeom prst="rect">
                  <a:avLst/>
                </a:prstGeom>
                <a:solidFill>
                  <a:schemeClr val="tx1">
                    <a:lumMod val="60000"/>
                    <a:lumOff val="40000"/>
                  </a:schemeClr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Controller</a:t>
                  </a:r>
                </a:p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Design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  <p:sp>
              <p:nvSpPr>
                <p:cNvPr id="31" name="文字方塊 30"/>
                <p:cNvSpPr txBox="1"/>
                <p:nvPr userDrawn="1"/>
              </p:nvSpPr>
              <p:spPr>
                <a:xfrm>
                  <a:off x="7935238" y="3405474"/>
                  <a:ext cx="1208762" cy="523220"/>
                </a:xfrm>
                <a:prstGeom prst="rect">
                  <a:avLst/>
                </a:prstGeom>
                <a:solidFill>
                  <a:schemeClr val="tx1">
                    <a:lumMod val="60000"/>
                    <a:lumOff val="40000"/>
                  </a:schemeClr>
                </a:solidFill>
              </p:spPr>
              <p:txBody>
                <a:bodyPr wrap="square" rtlCol="0" anchor="ctr">
                  <a:spAutoFit/>
                </a:bodyPr>
                <a:lstStyle/>
                <a:p>
                  <a:pPr algn="ctr"/>
                  <a:r>
                    <a:rPr lang="en-US" altLang="zh-TW" sz="1400" dirty="0">
                      <a:latin typeface="PT Sans Narrow" panose="02020500000000000000" charset="0"/>
                    </a:rPr>
                    <a:t>Stability</a:t>
                  </a:r>
                  <a:endParaRPr lang="en-US" altLang="zh-TW" sz="1400" baseline="0" dirty="0">
                    <a:latin typeface="PT Sans Narrow" panose="02020500000000000000" charset="0"/>
                  </a:endParaRPr>
                </a:p>
                <a:p>
                  <a:pPr algn="ctr"/>
                  <a:r>
                    <a:rPr lang="en-US" altLang="zh-TW" sz="1400" baseline="0" dirty="0">
                      <a:latin typeface="PT Sans Narrow" panose="02020500000000000000" charset="0"/>
                    </a:rPr>
                    <a:t>Analysis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  <p:sp>
              <p:nvSpPr>
                <p:cNvPr id="32" name="文字方塊 31"/>
                <p:cNvSpPr txBox="1"/>
                <p:nvPr userDrawn="1"/>
              </p:nvSpPr>
              <p:spPr>
                <a:xfrm>
                  <a:off x="7935238" y="4022240"/>
                  <a:ext cx="1208762" cy="522000"/>
                </a:xfrm>
                <a:prstGeom prst="rect">
                  <a:avLst/>
                </a:prstGeom>
                <a:solidFill>
                  <a:schemeClr val="tx1">
                    <a:lumMod val="60000"/>
                    <a:lumOff val="40000"/>
                  </a:schemeClr>
                </a:solidFill>
              </p:spPr>
              <p:txBody>
                <a:bodyPr wrap="square" rtlCol="0" anchor="ctr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r>
                    <a:rPr lang="en-US" altLang="zh-TW" sz="1400" dirty="0">
                      <a:latin typeface="PT Sans Narrow" panose="02020500000000000000" charset="0"/>
                    </a:rPr>
                    <a:t>Simulation and</a:t>
                  </a:r>
                </a:p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r>
                    <a:rPr lang="en-US" altLang="zh-TW" sz="1400" dirty="0">
                      <a:latin typeface="PT Sans Narrow" panose="02020500000000000000" charset="0"/>
                    </a:rPr>
                    <a:t>Experiments</a:t>
                  </a:r>
                  <a:endParaRPr lang="zh-TW" altLang="en-US" sz="1400" dirty="0">
                    <a:latin typeface="PT Sans Narrow" panose="02020500000000000000" charset="0"/>
                  </a:endParaRPr>
                </a:p>
              </p:txBody>
            </p:sp>
          </p:grpSp>
          <p:sp>
            <p:nvSpPr>
              <p:cNvPr id="19" name="文字方塊 18"/>
              <p:cNvSpPr txBox="1"/>
              <p:nvPr userDrawn="1"/>
            </p:nvSpPr>
            <p:spPr>
              <a:xfrm>
                <a:off x="7935238" y="2063522"/>
                <a:ext cx="1208762" cy="523220"/>
              </a:xfrm>
              <a:prstGeom prst="rect">
                <a:avLst/>
              </a:prstGeom>
              <a:solidFill>
                <a:schemeClr val="tx1">
                  <a:lumMod val="60000"/>
                  <a:lumOff val="4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zh-TW" sz="1400" dirty="0">
                    <a:latin typeface="PT Sans Narrow" panose="02020500000000000000" charset="0"/>
                  </a:rPr>
                  <a:t>Problem</a:t>
                </a:r>
                <a:endParaRPr lang="en-US" altLang="zh-TW" sz="1400" baseline="0" dirty="0">
                  <a:latin typeface="PT Sans Narrow" panose="02020500000000000000" charset="0"/>
                </a:endParaRPr>
              </a:p>
              <a:p>
                <a:pPr algn="ctr"/>
                <a:r>
                  <a:rPr lang="en-US" altLang="zh-TW" sz="1400" baseline="0" dirty="0">
                    <a:latin typeface="PT Sans Narrow" panose="02020500000000000000" charset="0"/>
                  </a:rPr>
                  <a:t>Formulation</a:t>
                </a:r>
                <a:endParaRPr lang="zh-TW" altLang="en-US" sz="1400" dirty="0">
                  <a:latin typeface="PT Sans Narrow" panose="02020500000000000000" charset="0"/>
                </a:endParaRPr>
              </a:p>
            </p:txBody>
          </p:sp>
        </p:grpSp>
        <p:sp>
          <p:nvSpPr>
            <p:cNvPr id="17" name="文字方塊 16"/>
            <p:cNvSpPr txBox="1"/>
            <p:nvPr userDrawn="1"/>
          </p:nvSpPr>
          <p:spPr>
            <a:xfrm>
              <a:off x="7937656" y="4466258"/>
              <a:ext cx="1208762" cy="522000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400" dirty="0">
                  <a:latin typeface="PT Sans Narrow" panose="02020500000000000000" charset="0"/>
                </a:rPr>
                <a:t>Conclusion</a:t>
              </a:r>
              <a:endParaRPr lang="zh-TW" altLang="en-US" sz="1400" dirty="0">
                <a:latin typeface="PT Sans Narrow" panose="0202050000000000000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241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 preserve="1">
  <p:cSld name="outlook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 dirty="0"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74" name="Google Shape;7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48111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2" name="圖片 1"/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7896" y="91346"/>
            <a:ext cx="2131843" cy="850439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90" r:id="rId2"/>
    <p:sldLayoutId id="2147483691" r:id="rId3"/>
    <p:sldLayoutId id="2147483696" r:id="rId4"/>
    <p:sldLayoutId id="2147483692" r:id="rId5"/>
    <p:sldLayoutId id="2147483693" r:id="rId6"/>
    <p:sldLayoutId id="2147483694" r:id="rId7"/>
    <p:sldLayoutId id="2147483695" r:id="rId8"/>
    <p:sldLayoutId id="2147483677" r:id="rId9"/>
    <p:sldLayoutId id="2147483672" r:id="rId10"/>
    <p:sldLayoutId id="2147483662" r:id="rId11"/>
    <p:sldLayoutId id="2147483660" r:id="rId12"/>
    <p:sldLayoutId id="2147483664" r:id="rId13"/>
    <p:sldLayoutId id="2147483666" r:id="rId14"/>
    <p:sldLayoutId id="2147483667" r:id="rId15"/>
    <p:sldLayoutId id="2147483668" r:id="rId16"/>
    <p:sldLayoutId id="2147483669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0.png"/><Relationship Id="rId3" Type="http://schemas.openxmlformats.org/officeDocument/2006/relationships/image" Target="../media/image26.png"/><Relationship Id="rId7" Type="http://schemas.openxmlformats.org/officeDocument/2006/relationships/image" Target="../media/image250.png"/><Relationship Id="rId2" Type="http://schemas.openxmlformats.org/officeDocument/2006/relationships/image" Target="../media/image20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0.png"/><Relationship Id="rId5" Type="http://schemas.openxmlformats.org/officeDocument/2006/relationships/image" Target="../media/image230.png"/><Relationship Id="rId4" Type="http://schemas.openxmlformats.org/officeDocument/2006/relationships/image" Target="../media/image220.png"/><Relationship Id="rId9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Relationship Id="rId9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220.png"/><Relationship Id="rId7" Type="http://schemas.openxmlformats.org/officeDocument/2006/relationships/image" Target="../media/image410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Relationship Id="rId9" Type="http://schemas.openxmlformats.org/officeDocument/2006/relationships/image" Target="../media/image4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45.png"/><Relationship Id="rId7" Type="http://schemas.openxmlformats.org/officeDocument/2006/relationships/image" Target="../media/image52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6.png"/><Relationship Id="rId9" Type="http://schemas.openxmlformats.org/officeDocument/2006/relationships/image" Target="../media/image5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13" Type="http://schemas.openxmlformats.org/officeDocument/2006/relationships/image" Target="../media/image63.png"/><Relationship Id="rId3" Type="http://schemas.openxmlformats.org/officeDocument/2006/relationships/image" Target="../media/image55.png"/><Relationship Id="rId7" Type="http://schemas.openxmlformats.org/officeDocument/2006/relationships/image" Target="../media/image57.png"/><Relationship Id="rId12" Type="http://schemas.openxmlformats.org/officeDocument/2006/relationships/image" Target="../media/image62.png"/><Relationship Id="rId2" Type="http://schemas.openxmlformats.org/officeDocument/2006/relationships/slide" Target="slide8.xml"/><Relationship Id="rId1" Type="http://schemas.openxmlformats.org/officeDocument/2006/relationships/slideLayout" Target="../slideLayouts/slideLayout6.xml"/><Relationship Id="rId6" Type="http://schemas.openxmlformats.org/officeDocument/2006/relationships/slide" Target="slide19.xml"/><Relationship Id="rId11" Type="http://schemas.openxmlformats.org/officeDocument/2006/relationships/image" Target="../media/image61.png"/><Relationship Id="rId5" Type="http://schemas.openxmlformats.org/officeDocument/2006/relationships/slide" Target="slide17.xml"/><Relationship Id="rId15" Type="http://schemas.openxmlformats.org/officeDocument/2006/relationships/image" Target="../media/image65.png"/><Relationship Id="rId10" Type="http://schemas.openxmlformats.org/officeDocument/2006/relationships/image" Target="../media/image60.png"/><Relationship Id="rId4" Type="http://schemas.openxmlformats.org/officeDocument/2006/relationships/image" Target="../media/image56.png"/><Relationship Id="rId9" Type="http://schemas.openxmlformats.org/officeDocument/2006/relationships/image" Target="../media/image59.png"/><Relationship Id="rId14" Type="http://schemas.openxmlformats.org/officeDocument/2006/relationships/image" Target="../media/image6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3" Type="http://schemas.openxmlformats.org/officeDocument/2006/relationships/image" Target="../media/image81.png"/><Relationship Id="rId7" Type="http://schemas.openxmlformats.org/officeDocument/2006/relationships/image" Target="../media/image67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6.png"/><Relationship Id="rId5" Type="http://schemas.openxmlformats.org/officeDocument/2006/relationships/image" Target="../media/image83.png"/><Relationship Id="rId4" Type="http://schemas.openxmlformats.org/officeDocument/2006/relationships/image" Target="../media/image8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png"/><Relationship Id="rId3" Type="http://schemas.openxmlformats.org/officeDocument/2006/relationships/slide" Target="slide15.xml"/><Relationship Id="rId7" Type="http://schemas.openxmlformats.org/officeDocument/2006/relationships/image" Target="../media/image91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0.png"/><Relationship Id="rId5" Type="http://schemas.openxmlformats.org/officeDocument/2006/relationships/image" Target="../media/image89.png"/><Relationship Id="rId10" Type="http://schemas.openxmlformats.org/officeDocument/2006/relationships/image" Target="../media/image94.png"/><Relationship Id="rId4" Type="http://schemas.openxmlformats.org/officeDocument/2006/relationships/image" Target="../media/image88.png"/><Relationship Id="rId9" Type="http://schemas.openxmlformats.org/officeDocument/2006/relationships/image" Target="../media/image9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3" Type="http://schemas.openxmlformats.org/officeDocument/2006/relationships/image" Target="../media/image670.png"/><Relationship Id="rId7" Type="http://schemas.openxmlformats.org/officeDocument/2006/relationships/image" Target="../media/image71.png"/><Relationship Id="rId2" Type="http://schemas.openxmlformats.org/officeDocument/2006/relationships/image" Target="../media/image66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4" Type="http://schemas.openxmlformats.org/officeDocument/2006/relationships/image" Target="../media/image68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png"/><Relationship Id="rId3" Type="http://schemas.openxmlformats.org/officeDocument/2006/relationships/slide" Target="slide15.xml"/><Relationship Id="rId7" Type="http://schemas.openxmlformats.org/officeDocument/2006/relationships/image" Target="../media/image77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6.png"/><Relationship Id="rId5" Type="http://schemas.openxmlformats.org/officeDocument/2006/relationships/image" Target="../media/image75.png"/><Relationship Id="rId4" Type="http://schemas.openxmlformats.org/officeDocument/2006/relationships/image" Target="../media/image74.png"/><Relationship Id="rId9" Type="http://schemas.openxmlformats.org/officeDocument/2006/relationships/image" Target="../media/image7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png"/><Relationship Id="rId3" Type="http://schemas.openxmlformats.org/officeDocument/2006/relationships/image" Target="../media/image96.png"/><Relationship Id="rId7" Type="http://schemas.openxmlformats.org/officeDocument/2006/relationships/image" Target="../media/image100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9.png"/><Relationship Id="rId5" Type="http://schemas.openxmlformats.org/officeDocument/2006/relationships/image" Target="../media/image98.png"/><Relationship Id="rId4" Type="http://schemas.openxmlformats.org/officeDocument/2006/relationships/image" Target="../media/image97.png"/><Relationship Id="rId9" Type="http://schemas.openxmlformats.org/officeDocument/2006/relationships/image" Target="../media/image10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image" Target="../media/image11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9.png"/><Relationship Id="rId5" Type="http://schemas.openxmlformats.org/officeDocument/2006/relationships/image" Target="../media/image118.png"/><Relationship Id="rId4" Type="http://schemas.openxmlformats.org/officeDocument/2006/relationships/image" Target="../media/image11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hengwen-tw" TargetMode="External"/><Relationship Id="rId2" Type="http://schemas.openxmlformats.org/officeDocument/2006/relationships/hyperlink" Target="https://github.com/Networked-Control-Robotics-Lab/ncrl-flight-control" TargetMode="Externa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7.png"/><Relationship Id="rId3" Type="http://schemas.openxmlformats.org/officeDocument/2006/relationships/image" Target="../media/image13.png"/><Relationship Id="rId7" Type="http://schemas.openxmlformats.org/officeDocument/2006/relationships/image" Target="../media/image47.png"/><Relationship Id="rId12" Type="http://schemas.openxmlformats.org/officeDocument/2006/relationships/image" Target="../media/image6.png"/><Relationship Id="rId17" Type="http://schemas.openxmlformats.org/officeDocument/2006/relationships/image" Target="../media/image11.png"/><Relationship Id="rId2" Type="http://schemas.openxmlformats.org/officeDocument/2006/relationships/image" Target="../media/image210.png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11.png"/><Relationship Id="rId11" Type="http://schemas.openxmlformats.org/officeDocument/2006/relationships/image" Target="../media/image51.png"/><Relationship Id="rId5" Type="http://schemas.openxmlformats.org/officeDocument/2006/relationships/image" Target="../media/image35.png"/><Relationship Id="rId15" Type="http://schemas.openxmlformats.org/officeDocument/2006/relationships/image" Target="../media/image9.png"/><Relationship Id="rId10" Type="http://schemas.openxmlformats.org/officeDocument/2006/relationships/image" Target="../media/image50.png"/><Relationship Id="rId4" Type="http://schemas.openxmlformats.org/officeDocument/2006/relationships/image" Target="../media/image34.png"/><Relationship Id="rId9" Type="http://schemas.openxmlformats.org/officeDocument/2006/relationships/image" Target="../media/image5.png"/><Relationship Id="rId1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010.png"/><Relationship Id="rId7" Type="http://schemas.openxmlformats.org/officeDocument/2006/relationships/image" Target="../media/image15.png"/><Relationship Id="rId2" Type="http://schemas.openxmlformats.org/officeDocument/2006/relationships/image" Target="../media/image31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2.png"/><Relationship Id="rId4" Type="http://schemas.openxmlformats.org/officeDocument/2006/relationships/image" Target="../media/image1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ieeexplore.ieee.org/document/5717652" TargetMode="External"/><Relationship Id="rId1" Type="http://schemas.openxmlformats.org/officeDocument/2006/relationships/slideLayout" Target="../slideLayouts/slideLayout4.xml"/><Relationship Id="rId4" Type="http://schemas.openxmlformats.org/officeDocument/2006/relationships/slide" Target="slide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5"/>
          <p:cNvSpPr txBox="1">
            <a:spLocks noGrp="1"/>
          </p:cNvSpPr>
          <p:nvPr>
            <p:ph type="ctrTitle"/>
          </p:nvPr>
        </p:nvSpPr>
        <p:spPr>
          <a:xfrm>
            <a:off x="0" y="1159566"/>
            <a:ext cx="9144000" cy="170095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lnSpc>
                <a:spcPct val="114000"/>
              </a:lnSpc>
            </a:pPr>
            <a:r>
              <a:rPr lang="en-US" altLang="zh-TW" sz="3600" dirty="0"/>
              <a:t>Parameter Estimation and Control of </a:t>
            </a:r>
            <a:r>
              <a:rPr lang="en-US" altLang="zh-TW" sz="3600" dirty="0" err="1"/>
              <a:t>Multirotors</a:t>
            </a:r>
            <a:r>
              <a:rPr lang="en-US" altLang="zh-TW" sz="3600" dirty="0"/>
              <a:t/>
            </a:r>
            <a:br>
              <a:rPr lang="en-US" altLang="zh-TW" sz="3600" dirty="0"/>
            </a:br>
            <a:r>
              <a:rPr lang="en-US" altLang="zh-TW" sz="3600" dirty="0"/>
              <a:t>Using Integral Concurrent Learning </a:t>
            </a:r>
            <a:endParaRPr sz="3600" dirty="0"/>
          </a:p>
        </p:txBody>
      </p:sp>
      <p:sp>
        <p:nvSpPr>
          <p:cNvPr id="112" name="Google Shape;112;p25"/>
          <p:cNvSpPr txBox="1">
            <a:spLocks noGrp="1"/>
          </p:cNvSpPr>
          <p:nvPr>
            <p:ph type="subTitle" idx="1"/>
          </p:nvPr>
        </p:nvSpPr>
        <p:spPr>
          <a:xfrm>
            <a:off x="1404145" y="3265140"/>
            <a:ext cx="6335708" cy="4967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altLang="zh-TW" sz="1600" dirty="0"/>
              <a:t>Cheng-Cheng Yang and </a:t>
            </a:r>
            <a:r>
              <a:rPr lang="en-US" altLang="zh-TW" sz="1600" dirty="0" err="1"/>
              <a:t>Teng</a:t>
            </a:r>
            <a:r>
              <a:rPr lang="en-US" altLang="zh-TW" sz="1600" dirty="0"/>
              <a:t>-Hu Cheng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/>
              <a:t/>
            </a:r>
            <a:br>
              <a:rPr lang="en-US" altLang="zh-TW" dirty="0"/>
            </a:br>
            <a:endParaRPr dirty="0"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</a:t>
            </a:fld>
            <a:endParaRPr lang="zh-TW" altLang="en-US"/>
          </a:p>
        </p:txBody>
      </p:sp>
      <p:sp>
        <p:nvSpPr>
          <p:cNvPr id="6" name="Google Shape;112;p25"/>
          <p:cNvSpPr txBox="1">
            <a:spLocks/>
          </p:cNvSpPr>
          <p:nvPr/>
        </p:nvSpPr>
        <p:spPr>
          <a:xfrm>
            <a:off x="1711719" y="4102177"/>
            <a:ext cx="5720561" cy="857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sz="2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sz="2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sz="2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sz="2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sz="2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sz="2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sz="2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sz="2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sz="2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/>
            <a:r>
              <a:rPr lang="en-US" altLang="zh-TW" sz="1600" dirty="0"/>
              <a:t>Speaker : Cheng-Cheng </a:t>
            </a:r>
            <a:r>
              <a:rPr lang="en-US" altLang="zh-TW" sz="1600" dirty="0" smtClean="0"/>
              <a:t>Yang	</a:t>
            </a:r>
          </a:p>
          <a:p>
            <a:pPr marL="0" indent="0"/>
            <a:r>
              <a:rPr lang="en-US" altLang="zh-TW" sz="1600" dirty="0" smtClean="0"/>
              <a:t>Advisor : </a:t>
            </a:r>
            <a:r>
              <a:rPr lang="en-US" altLang="zh-TW" sz="1600" dirty="0" err="1" smtClean="0"/>
              <a:t>Teng</a:t>
            </a:r>
            <a:r>
              <a:rPr lang="en-US" altLang="zh-TW" sz="1600" dirty="0" smtClean="0"/>
              <a:t>-Hu Cheng Associate </a:t>
            </a:r>
            <a:r>
              <a:rPr lang="en-US" altLang="zh-TW" sz="1600" dirty="0"/>
              <a:t>P</a:t>
            </a:r>
            <a:r>
              <a:rPr lang="en-US" altLang="zh-TW" sz="1600" dirty="0" smtClean="0"/>
              <a:t>rofessor</a:t>
            </a:r>
            <a:endParaRPr lang="en-US" altLang="zh-TW" sz="1600" dirty="0"/>
          </a:p>
          <a:p>
            <a:pPr marL="0" indent="0"/>
            <a:r>
              <a:rPr lang="en-US" altLang="zh-TW" sz="1600" dirty="0"/>
              <a:t>Date : 2020/12/24</a:t>
            </a:r>
            <a:r>
              <a:rPr lang="en-US" altLang="zh-TW" dirty="0"/>
              <a:t/>
            </a:r>
            <a:br>
              <a:rPr lang="en-US" altLang="zh-TW" dirty="0"/>
            </a:b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投影片編號版面配置區 31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10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Controller Design </a:t>
            </a:r>
            <a:r>
              <a:rPr lang="en-US" altLang="zh-TW" sz="2000" dirty="0"/>
              <a:t>– Control Architecture</a:t>
            </a:r>
            <a:endParaRPr lang="zh-TW" altLang="en-US" sz="2000" dirty="0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16601D31-B83D-43D1-8230-313F3892B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13" y="1625327"/>
            <a:ext cx="5039037" cy="2525570"/>
          </a:xfrm>
          <a:prstGeom prst="rect">
            <a:avLst/>
          </a:prstGeom>
        </p:spPr>
      </p:pic>
      <p:grpSp>
        <p:nvGrpSpPr>
          <p:cNvPr id="40" name="群組 39">
            <a:extLst>
              <a:ext uri="{FF2B5EF4-FFF2-40B4-BE49-F238E27FC236}">
                <a16:creationId xmlns:a16="http://schemas.microsoft.com/office/drawing/2014/main" id="{CBC49E77-1D8C-4218-95F6-E6D2ECBD94E4}"/>
              </a:ext>
            </a:extLst>
          </p:cNvPr>
          <p:cNvGrpSpPr/>
          <p:nvPr/>
        </p:nvGrpSpPr>
        <p:grpSpPr>
          <a:xfrm>
            <a:off x="4365726" y="1558125"/>
            <a:ext cx="3558818" cy="2602497"/>
            <a:chOff x="4365726" y="1558125"/>
            <a:chExt cx="3558818" cy="2602497"/>
          </a:xfrm>
        </p:grpSpPr>
        <p:grpSp>
          <p:nvGrpSpPr>
            <p:cNvPr id="38" name="群組 37">
              <a:extLst>
                <a:ext uri="{FF2B5EF4-FFF2-40B4-BE49-F238E27FC236}">
                  <a16:creationId xmlns:a16="http://schemas.microsoft.com/office/drawing/2014/main" id="{A875BCE9-C133-4363-AF32-DF9E41D22782}"/>
                </a:ext>
              </a:extLst>
            </p:cNvPr>
            <p:cNvGrpSpPr/>
            <p:nvPr/>
          </p:nvGrpSpPr>
          <p:grpSpPr>
            <a:xfrm>
              <a:off x="4365726" y="1558125"/>
              <a:ext cx="3558818" cy="2602497"/>
              <a:chOff x="4365726" y="1558125"/>
              <a:chExt cx="3558818" cy="2602497"/>
            </a:xfrm>
          </p:grpSpPr>
          <p:grpSp>
            <p:nvGrpSpPr>
              <p:cNvPr id="35" name="群組 34">
                <a:extLst>
                  <a:ext uri="{FF2B5EF4-FFF2-40B4-BE49-F238E27FC236}">
                    <a16:creationId xmlns:a16="http://schemas.microsoft.com/office/drawing/2014/main" id="{47177A02-3ABA-4846-A9BA-0FDAC48EC462}"/>
                  </a:ext>
                </a:extLst>
              </p:cNvPr>
              <p:cNvGrpSpPr/>
              <p:nvPr/>
            </p:nvGrpSpPr>
            <p:grpSpPr>
              <a:xfrm>
                <a:off x="5391418" y="1558125"/>
                <a:ext cx="2533126" cy="2175400"/>
                <a:chOff x="5524907" y="1777234"/>
                <a:chExt cx="2533126" cy="2175400"/>
              </a:xfrm>
            </p:grpSpPr>
            <p:grpSp>
              <p:nvGrpSpPr>
                <p:cNvPr id="31" name="群組 30">
                  <a:extLst>
                    <a:ext uri="{FF2B5EF4-FFF2-40B4-BE49-F238E27FC236}">
                      <a16:creationId xmlns:a16="http://schemas.microsoft.com/office/drawing/2014/main" id="{75EEE30D-56C9-4CB1-B460-58E54450D886}"/>
                    </a:ext>
                  </a:extLst>
                </p:cNvPr>
                <p:cNvGrpSpPr/>
                <p:nvPr/>
              </p:nvGrpSpPr>
              <p:grpSpPr>
                <a:xfrm>
                  <a:off x="5524907" y="1777234"/>
                  <a:ext cx="2513925" cy="2175400"/>
                  <a:chOff x="5865304" y="1883198"/>
                  <a:chExt cx="2513925" cy="2175400"/>
                </a:xfrm>
              </p:grpSpPr>
              <p:cxnSp>
                <p:nvCxnSpPr>
                  <p:cNvPr id="14" name="直線單箭頭接點 13">
                    <a:extLst>
                      <a:ext uri="{FF2B5EF4-FFF2-40B4-BE49-F238E27FC236}">
                        <a16:creationId xmlns:a16="http://schemas.microsoft.com/office/drawing/2014/main" id="{88B894CA-1083-40CB-930D-DA2B9D017B3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562493" y="2942119"/>
                    <a:ext cx="0" cy="771237"/>
                  </a:xfrm>
                  <a:prstGeom prst="straightConnector1">
                    <a:avLst/>
                  </a:prstGeom>
                  <a:ln w="12700">
                    <a:solidFill>
                      <a:srgbClr val="00000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9" name="平行四邊形 8">
                    <a:extLst>
                      <a:ext uri="{FF2B5EF4-FFF2-40B4-BE49-F238E27FC236}">
                        <a16:creationId xmlns:a16="http://schemas.microsoft.com/office/drawing/2014/main" id="{D2921F64-CC62-43D5-827D-930FD90FDA8B}"/>
                      </a:ext>
                    </a:extLst>
                  </p:cNvPr>
                  <p:cNvSpPr/>
                  <p:nvPr/>
                </p:nvSpPr>
                <p:spPr>
                  <a:xfrm rot="14718328">
                    <a:off x="6030282" y="2171261"/>
                    <a:ext cx="1214358" cy="1544314"/>
                  </a:xfrm>
                  <a:prstGeom prst="parallelogram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cxnSp>
                <p:nvCxnSpPr>
                  <p:cNvPr id="11" name="直線單箭頭接點 10">
                    <a:extLst>
                      <a:ext uri="{FF2B5EF4-FFF2-40B4-BE49-F238E27FC236}">
                        <a16:creationId xmlns:a16="http://schemas.microsoft.com/office/drawing/2014/main" id="{A8837BDD-D90C-4C98-B7FD-5DB921ABED58}"/>
                      </a:ext>
                    </a:extLst>
                  </p:cNvPr>
                  <p:cNvCxnSpPr>
                    <a:cxnSpLocks/>
                    <a:endCxn id="9" idx="3"/>
                  </p:cNvCxnSpPr>
                  <p:nvPr/>
                </p:nvCxnSpPr>
                <p:spPr>
                  <a:xfrm flipV="1">
                    <a:off x="6562493" y="2758739"/>
                    <a:ext cx="839927" cy="183382"/>
                  </a:xfrm>
                  <a:prstGeom prst="straightConnector1">
                    <a:avLst/>
                  </a:prstGeom>
                  <a:ln w="12700">
                    <a:solidFill>
                      <a:srgbClr val="00000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" name="直線單箭頭接點 15">
                    <a:extLst>
                      <a:ext uri="{FF2B5EF4-FFF2-40B4-BE49-F238E27FC236}">
                        <a16:creationId xmlns:a16="http://schemas.microsoft.com/office/drawing/2014/main" id="{853E6178-1B53-4701-8380-A0F42B8A4AC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6562493" y="2234720"/>
                    <a:ext cx="407018" cy="707400"/>
                  </a:xfrm>
                  <a:prstGeom prst="straightConnector1">
                    <a:avLst/>
                  </a:prstGeom>
                  <a:ln w="12700">
                    <a:solidFill>
                      <a:srgbClr val="00000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直線接點 22">
                    <a:extLst>
                      <a:ext uri="{FF2B5EF4-FFF2-40B4-BE49-F238E27FC236}">
                        <a16:creationId xmlns:a16="http://schemas.microsoft.com/office/drawing/2014/main" id="{6B8B112F-BC68-443B-84CD-AD0407D09404}"/>
                      </a:ext>
                    </a:extLst>
                  </p:cNvPr>
                  <p:cNvCxnSpPr/>
                  <p:nvPr/>
                </p:nvCxnSpPr>
                <p:spPr>
                  <a:xfrm>
                    <a:off x="6562493" y="2942119"/>
                    <a:ext cx="0" cy="481875"/>
                  </a:xfrm>
                  <a:prstGeom prst="line">
                    <a:avLst/>
                  </a:prstGeom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25" name="文字方塊 24">
                        <a:extLst>
                          <a:ext uri="{FF2B5EF4-FFF2-40B4-BE49-F238E27FC236}">
                            <a16:creationId xmlns:a16="http://schemas.microsoft.com/office/drawing/2014/main" id="{101A607C-4A64-4AE0-9F7A-A5BFC129823E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6250414" y="3684292"/>
                        <a:ext cx="325024" cy="26674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lIns="0" tIns="0" rIns="0" bIns="0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altLang="zh-TW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𝑍</m:t>
                                      </m:r>
                                    </m:e>
                                  </m:acc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altLang="zh-TW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𝐵</m:t>
                                      </m:r>
                                    </m:e>
                                    <m:sub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sub>
                                  </m:sSub>
                                </m:sub>
                              </m:sSub>
                            </m:oMath>
                          </m:oMathPara>
                        </a14:m>
                        <a:endParaRPr lang="zh-TW" altLang="en-US" dirty="0"/>
                      </a:p>
                    </p:txBody>
                  </p:sp>
                </mc:Choice>
                <mc:Fallback xmlns="">
                  <p:sp>
                    <p:nvSpPr>
                      <p:cNvPr id="25" name="文字方塊 24">
                        <a:extLst>
                          <a:ext uri="{FF2B5EF4-FFF2-40B4-BE49-F238E27FC236}">
                            <a16:creationId xmlns:a16="http://schemas.microsoft.com/office/drawing/2014/main" id="{101A607C-4A64-4AE0-9F7A-A5BFC129823E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6250414" y="3684292"/>
                        <a:ext cx="325024" cy="266740"/>
                      </a:xfrm>
                      <a:prstGeom prst="rect">
                        <a:avLst/>
                      </a:prstGeom>
                      <a:blipFill>
                        <a:blip r:embed="rId3"/>
                        <a:stretch>
                          <a:fillRect l="-11321" t="-27273" r="-28302" b="-13636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zh-TW" alt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27" name="文字方塊 26">
                        <a:extLst>
                          <a:ext uri="{FF2B5EF4-FFF2-40B4-BE49-F238E27FC236}">
                            <a16:creationId xmlns:a16="http://schemas.microsoft.com/office/drawing/2014/main" id="{5E25B9A8-96A5-4907-9446-C54A84E21B9F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6816449" y="1883198"/>
                        <a:ext cx="332014" cy="26674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lIns="0" tIns="0" rIns="0" bIns="0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altLang="zh-TW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</m:acc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altLang="zh-TW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𝐵</m:t>
                                      </m:r>
                                    </m:e>
                                    <m:sub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sub>
                                  </m:sSub>
                                </m:sub>
                              </m:sSub>
                            </m:oMath>
                          </m:oMathPara>
                        </a14:m>
                        <a:endParaRPr lang="zh-TW" altLang="en-US" dirty="0"/>
                      </a:p>
                    </p:txBody>
                  </p:sp>
                </mc:Choice>
                <mc:Fallback xmlns="">
                  <p:sp>
                    <p:nvSpPr>
                      <p:cNvPr id="27" name="文字方塊 26">
                        <a:extLst>
                          <a:ext uri="{FF2B5EF4-FFF2-40B4-BE49-F238E27FC236}">
                            <a16:creationId xmlns:a16="http://schemas.microsoft.com/office/drawing/2014/main" id="{5E25B9A8-96A5-4907-9446-C54A84E21B9F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6816449" y="1883198"/>
                        <a:ext cx="332014" cy="266740"/>
                      </a:xfrm>
                      <a:prstGeom prst="rect">
                        <a:avLst/>
                      </a:prstGeom>
                      <a:blipFill>
                        <a:blip r:embed="rId4"/>
                        <a:stretch>
                          <a:fillRect l="-10909" t="-30233" r="-27273" b="-13953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zh-TW" alt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33" name="文字方塊 32">
                        <a:extLst>
                          <a:ext uri="{FF2B5EF4-FFF2-40B4-BE49-F238E27FC236}">
                            <a16:creationId xmlns:a16="http://schemas.microsoft.com/office/drawing/2014/main" id="{E3CA37A2-29AC-463C-B1C4-2218B3A7BC95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6886769" y="3494213"/>
                        <a:ext cx="1492460" cy="56438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lIns="0" tIns="0" rIns="0" bIns="0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altLang="zh-TW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</m:acc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altLang="zh-TW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𝐵</m:t>
                                      </m:r>
                                    </m:e>
                                    <m:sub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sub>
                                  </m:sSub>
                                </m:sub>
                              </m:s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⃗"/>
                                          <m:ctrlP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𝑍</m:t>
                                          </m:r>
                                        </m:e>
                                      </m:acc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𝐵</m:t>
                                          </m:r>
                                        </m:e>
                                        <m:sub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</m:sub>
                                      </m:sSub>
                                    </m:sub>
                                  </m:sSub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×</m:t>
                                  </m:r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⃗"/>
                                          <m:ctrlP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𝑋</m:t>
                                          </m:r>
                                        </m:e>
                                      </m:acc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𝐵</m:t>
                                          </m:r>
                                        </m:e>
                                        <m:sub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</m:sub>
                                      </m:sSub>
                                    </m:sub>
                                  </m:sSub>
                                </m:num>
                                <m:den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⃗"/>
                                              <m:ctrlPr>
                                                <a:rPr lang="en-US" altLang="zh-TW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altLang="zh-TW" i="1">
                                                  <a:latin typeface="Cambria Math" panose="02040503050406030204" pitchFamily="18" charset="0"/>
                                                </a:rPr>
                                                <m:t>𝑍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sSub>
                                            <m:sSubPr>
                                              <m:ctrlPr>
                                                <a:rPr lang="en-US" altLang="zh-TW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TW" i="1">
                                                  <a:latin typeface="Cambria Math" panose="02040503050406030204" pitchFamily="18" charset="0"/>
                                                </a:rPr>
                                                <m:t>𝐵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TW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sub>
                                          </m:sSub>
                                        </m:sub>
                                      </m:s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×</m:t>
                                      </m:r>
                                      <m:sSub>
                                        <m:sSubPr>
                                          <m:ctrlP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⃗"/>
                                              <m:ctrlPr>
                                                <a:rPr lang="en-US" altLang="zh-TW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altLang="zh-TW" i="1">
                                                  <a:latin typeface="Cambria Math" panose="02040503050406030204" pitchFamily="18" charset="0"/>
                                                </a:rPr>
                                                <m:t>𝑋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sSub>
                                            <m:sSubPr>
                                              <m:ctrlPr>
                                                <a:rPr lang="en-US" altLang="zh-TW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TW" i="1">
                                                  <a:latin typeface="Cambria Math" panose="02040503050406030204" pitchFamily="18" charset="0"/>
                                                </a:rPr>
                                                <m:t>𝐵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TW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sub>
                                          </m:sSub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</m:oMath>
                          </m:oMathPara>
                        </a14:m>
                        <a:endParaRPr lang="zh-TW" altLang="en-US" dirty="0"/>
                      </a:p>
                    </p:txBody>
                  </p:sp>
                </mc:Choice>
                <mc:Fallback xmlns="">
                  <p:sp>
                    <p:nvSpPr>
                      <p:cNvPr id="33" name="文字方塊 32">
                        <a:extLst>
                          <a:ext uri="{FF2B5EF4-FFF2-40B4-BE49-F238E27FC236}">
                            <a16:creationId xmlns:a16="http://schemas.microsoft.com/office/drawing/2014/main" id="{E3CA37A2-29AC-463C-B1C4-2218B3A7BC95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6886769" y="3494213"/>
                        <a:ext cx="1492460" cy="564385"/>
                      </a:xfrm>
                      <a:prstGeom prst="rect">
                        <a:avLst/>
                      </a:prstGeom>
                      <a:blipFill>
                        <a:blip r:embed="rId5"/>
                        <a:stretch>
                          <a:fillRect b="-1087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zh-TW" alt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cxnSp>
                <p:nvCxnSpPr>
                  <p:cNvPr id="28" name="直線單箭頭接點 27">
                    <a:extLst>
                      <a:ext uri="{FF2B5EF4-FFF2-40B4-BE49-F238E27FC236}">
                        <a16:creationId xmlns:a16="http://schemas.microsoft.com/office/drawing/2014/main" id="{5D993374-65D4-4ED9-8D19-740767CEBC0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575438" y="2942119"/>
                    <a:ext cx="353076" cy="588529"/>
                  </a:xfrm>
                  <a:prstGeom prst="straightConnector1">
                    <a:avLst/>
                  </a:prstGeom>
                  <a:ln w="12700">
                    <a:solidFill>
                      <a:srgbClr val="00000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4" name="文字方塊 33">
                      <a:extLst>
                        <a:ext uri="{FF2B5EF4-FFF2-40B4-BE49-F238E27FC236}">
                          <a16:creationId xmlns:a16="http://schemas.microsoft.com/office/drawing/2014/main" id="{06FA8978-7C43-44BA-8B55-EABB86F11C2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659317" y="2316058"/>
                      <a:ext cx="1398716" cy="288028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altLang="zh-TW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altLang="zh-TW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</m:acc>
                              </m:e>
                              <m:sub>
                                <m:sSub>
                                  <m:sSubPr>
                                    <m:ctrlPr>
                                      <a:rPr lang="en-US" altLang="zh-TW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sub>
                                </m:sSub>
                              </m:sub>
                            </m:sSub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𝑌</m:t>
                                    </m:r>
                                  </m:e>
                                </m:acc>
                              </m:e>
                              <m:sub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sub>
                                </m:sSub>
                              </m:sub>
                            </m:sSub>
                            <m:r>
                              <a:rPr lang="en-US" altLang="zh-TW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b>
                              <m:sSub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𝑍</m:t>
                                    </m:r>
                                  </m:e>
                                </m:acc>
                              </m:e>
                              <m:sub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sub>
                                </m:sSub>
                              </m:sub>
                            </m:sSub>
                          </m:oMath>
                        </m:oMathPara>
                      </a14:m>
                      <a:endParaRPr lang="zh-TW" altLang="en-US" dirty="0"/>
                    </a:p>
                  </p:txBody>
                </p:sp>
              </mc:Choice>
              <mc:Fallback xmlns="">
                <p:sp>
                  <p:nvSpPr>
                    <p:cNvPr id="34" name="文字方塊 33">
                      <a:extLst>
                        <a:ext uri="{FF2B5EF4-FFF2-40B4-BE49-F238E27FC236}">
                          <a16:creationId xmlns:a16="http://schemas.microsoft.com/office/drawing/2014/main" id="{06FA8978-7C43-44BA-8B55-EABB86F11C2B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6659317" y="2316058"/>
                      <a:ext cx="1398716" cy="288028"/>
                    </a:xfrm>
                    <a:prstGeom prst="rect">
                      <a:avLst/>
                    </a:prstGeom>
                    <a:blipFill>
                      <a:blip r:embed="rId6"/>
                      <a:stretch>
                        <a:fillRect l="-2183" t="-27660" r="-6550" b="-1489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TW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6" name="文字方塊 35">
                    <a:extLst>
                      <a:ext uri="{FF2B5EF4-FFF2-40B4-BE49-F238E27FC236}">
                        <a16:creationId xmlns:a16="http://schemas.microsoft.com/office/drawing/2014/main" id="{0B686A64-BF14-4327-9DB4-76B46C01AFDE}"/>
                      </a:ext>
                    </a:extLst>
                  </p:cNvPr>
                  <p:cNvSpPr txBox="1"/>
                  <p:nvPr/>
                </p:nvSpPr>
                <p:spPr>
                  <a:xfrm>
                    <a:off x="5249600" y="3872594"/>
                    <a:ext cx="2561663" cy="288028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3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⃗"/>
                                            <m:ctrlP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</a:rPr>
                                              <m:t>𝑋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sSub>
                                          <m:sSubPr>
                                            <m:ctrlP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</a:rPr>
                                              <m:t>𝐵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</a:rPr>
                                              <m:t>𝑑</m:t>
                                            </m:r>
                                            <m: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sub>
                                        </m:sSub>
                                      </m:sub>
                                    </m:sSub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</m:e>
                                  <m:e>
                                    <m:sSub>
                                      <m:sSubPr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⃗"/>
                                            <m:ctrlP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</a:rPr>
                                              <m:t>𝑌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sSub>
                                          <m:sSubPr>
                                            <m:ctrlP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</a:rPr>
                                              <m:t>𝐵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</a:rPr>
                                              <m:t>𝑑</m:t>
                                            </m:r>
                                          </m:sub>
                                        </m:sSub>
                                      </m:sub>
                                    </m:sSub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</m:e>
                                  <m:e>
                                    <m:sSub>
                                      <m:sSubPr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⃗"/>
                                            <m:ctrlP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</a:rPr>
                                              <m:t>𝑍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sSub>
                                          <m:sSubPr>
                                            <m:ctrlP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</a:rPr>
                                              <m:t>𝐵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</a:rPr>
                                              <m:t>𝑑</m:t>
                                            </m:r>
                                          </m:sub>
                                        </m:sSub>
                                      </m:sub>
                                    </m:sSub>
                                  </m:e>
                                </m:mr>
                              </m:m>
                            </m:e>
                          </m:d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sSup>
                            <m:sSup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p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3×3</m:t>
                              </m:r>
                            </m:sup>
                          </m:sSup>
                        </m:oMath>
                      </m:oMathPara>
                    </a14:m>
                    <a:endParaRPr lang="zh-TW" altLang="en-US" dirty="0"/>
                  </a:p>
                </p:txBody>
              </p:sp>
            </mc:Choice>
            <mc:Fallback xmlns="">
              <p:sp>
                <p:nvSpPr>
                  <p:cNvPr id="36" name="文字方塊 35">
                    <a:extLst>
                      <a:ext uri="{FF2B5EF4-FFF2-40B4-BE49-F238E27FC236}">
                        <a16:creationId xmlns:a16="http://schemas.microsoft.com/office/drawing/2014/main" id="{0B686A64-BF14-4327-9DB4-76B46C01AFDE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249600" y="3872594"/>
                    <a:ext cx="2561663" cy="288028"/>
                  </a:xfrm>
                  <a:prstGeom prst="rect">
                    <a:avLst/>
                  </a:prstGeom>
                  <a:blipFill>
                    <a:blip r:embed="rId7"/>
                    <a:stretch>
                      <a:fillRect l="-952" t="-25000" b="-12500"/>
                    </a:stretch>
                  </a:blipFill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7" name="文字方塊 36">
                    <a:extLst>
                      <a:ext uri="{FF2B5EF4-FFF2-40B4-BE49-F238E27FC236}">
                        <a16:creationId xmlns:a16="http://schemas.microsoft.com/office/drawing/2014/main" id="{807C844E-9508-4D87-845B-E55313C158F6}"/>
                      </a:ext>
                    </a:extLst>
                  </p:cNvPr>
                  <p:cNvSpPr txBox="1"/>
                  <p:nvPr/>
                </p:nvSpPr>
                <p:spPr>
                  <a:xfrm>
                    <a:off x="4365726" y="1824865"/>
                    <a:ext cx="1834244" cy="35907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TW" dirty="0">
                        <a:latin typeface="Open Sans" panose="02020500000000000000" charset="0"/>
                        <a:ea typeface="Open Sans" panose="02020500000000000000" charset="0"/>
                        <a:cs typeface="Open Sans" panose="02020500000000000000" charset="0"/>
                      </a:rPr>
                      <a:t>Plane normal to 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𝑍</m:t>
                                </m:r>
                              </m:e>
                            </m:acc>
                          </m:e>
                          <m:sub>
                            <m:sSub>
                              <m:sSub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sub>
                            </m:sSub>
                          </m:sub>
                        </m:sSub>
                      </m:oMath>
                    </a14:m>
                    <a:endParaRPr lang="zh-TW" altLang="en-US" dirty="0"/>
                  </a:p>
                </p:txBody>
              </p:sp>
            </mc:Choice>
            <mc:Fallback xmlns="">
              <p:sp>
                <p:nvSpPr>
                  <p:cNvPr id="37" name="文字方塊 36">
                    <a:extLst>
                      <a:ext uri="{FF2B5EF4-FFF2-40B4-BE49-F238E27FC236}">
                        <a16:creationId xmlns:a16="http://schemas.microsoft.com/office/drawing/2014/main" id="{807C844E-9508-4D87-845B-E55313C158F6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365726" y="1824865"/>
                    <a:ext cx="1834244" cy="359073"/>
                  </a:xfrm>
                  <a:prstGeom prst="rect">
                    <a:avLst/>
                  </a:prstGeom>
                  <a:blipFill>
                    <a:blip r:embed="rId8"/>
                    <a:stretch>
                      <a:fillRect l="-997" t="-8475" r="-997" b="-11864"/>
                    </a:stretch>
                  </a:blipFill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39" name="弧形 38">
              <a:extLst>
                <a:ext uri="{FF2B5EF4-FFF2-40B4-BE49-F238E27FC236}">
                  <a16:creationId xmlns:a16="http://schemas.microsoft.com/office/drawing/2014/main" id="{5A36D573-6AB4-4FE2-98D0-CFF8C2CD05B5}"/>
                </a:ext>
              </a:extLst>
            </p:cNvPr>
            <p:cNvSpPr/>
            <p:nvPr/>
          </p:nvSpPr>
          <p:spPr>
            <a:xfrm rot="11111053">
              <a:off x="5453785" y="1871563"/>
              <a:ext cx="378241" cy="528684"/>
            </a:xfrm>
            <a:prstGeom prst="arc">
              <a:avLst/>
            </a:prstGeom>
            <a:ln>
              <a:solidFill>
                <a:srgbClr val="00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67168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投影片編號版面配置區 31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11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Controller Design </a:t>
            </a:r>
            <a:r>
              <a:rPr lang="en-US" altLang="zh-TW" sz="2400" dirty="0"/>
              <a:t>– Translational Controller</a:t>
            </a:r>
            <a:endParaRPr lang="zh-TW" altLang="en-US" sz="4000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2597152" cy="370318"/>
          </a:xfrm>
        </p:spPr>
        <p:txBody>
          <a:bodyPr/>
          <a:lstStyle/>
          <a:p>
            <a:r>
              <a:rPr lang="en-US" altLang="zh-TW" sz="1400" dirty="0"/>
              <a:t>Translational controller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矩形 26"/>
              <p:cNvSpPr/>
              <p:nvPr/>
            </p:nvSpPr>
            <p:spPr>
              <a:xfrm>
                <a:off x="725754" y="1689051"/>
                <a:ext cx="2664214" cy="33547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sub>
                          </m:s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e>
                      </m:d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7" name="矩形 2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754" y="1689051"/>
                <a:ext cx="2664214" cy="335476"/>
              </a:xfrm>
              <a:prstGeom prst="rect">
                <a:avLst/>
              </a:prstGeom>
              <a:blipFill>
                <a:blip r:embed="rId2"/>
                <a:stretch>
                  <a:fillRect t="-1818" b="-363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直線接點 27"/>
          <p:cNvCxnSpPr/>
          <p:nvPr/>
        </p:nvCxnSpPr>
        <p:spPr>
          <a:xfrm>
            <a:off x="1223658" y="2064885"/>
            <a:ext cx="936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接點 28"/>
          <p:cNvCxnSpPr/>
          <p:nvPr/>
        </p:nvCxnSpPr>
        <p:spPr>
          <a:xfrm>
            <a:off x="2380622" y="2064885"/>
            <a:ext cx="432000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矩形 29"/>
              <p:cNvSpPr/>
              <p:nvPr/>
            </p:nvSpPr>
            <p:spPr>
              <a:xfrm>
                <a:off x="3610932" y="1456896"/>
                <a:ext cx="3300904" cy="7898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TW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̈"/>
                                      <m:ctrlP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m:rPr>
                                          <m:brk m:alnAt="7"/>
                                        </m:rP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̈"/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  <m:r>
                                <m:rPr>
                                  <m:brk m:alnAt="7"/>
                                </m:rP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̈"/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r>
                  <a:rPr lang="zh-TW" altLang="en-US" dirty="0"/>
                  <a:t> </a:t>
                </a:r>
                <a:r>
                  <a:rPr lang="en-US" altLang="zh-TW" dirty="0">
                    <a:latin typeface="Open Sans" panose="02020500000000000000" charset="0"/>
                    <a:ea typeface="Open Sans" panose="02020500000000000000" charset="0"/>
                    <a:cs typeface="Open Sans" panose="02020500000000000000" charset="0"/>
                  </a:rPr>
                  <a:t>is a regression matrix</a:t>
                </a:r>
                <a:endParaRPr lang="zh-TW" altLang="en-US" dirty="0">
                  <a:latin typeface="Open Sans" panose="02020500000000000000" charset="0"/>
                  <a:cs typeface="Open Sans" panose="02020500000000000000" charset="0"/>
                </a:endParaRPr>
              </a:p>
            </p:txBody>
          </p:sp>
        </mc:Choice>
        <mc:Fallback xmlns="">
          <p:sp>
            <p:nvSpPr>
              <p:cNvPr id="30" name="矩形 2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0932" y="1456896"/>
                <a:ext cx="3300904" cy="789832"/>
              </a:xfrm>
              <a:prstGeom prst="rect">
                <a:avLst/>
              </a:prstGeom>
              <a:blipFill>
                <a:blip r:embed="rId3"/>
                <a:stretch>
                  <a:fillRect l="-55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文字方塊 30"/>
              <p:cNvSpPr txBox="1"/>
              <p:nvPr/>
            </p:nvSpPr>
            <p:spPr>
              <a:xfrm>
                <a:off x="897655" y="2198207"/>
                <a:ext cx="3157511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𝒇𝒆𝒆𝒅𝒃𝒂𝒄𝒌</m:t>
                      </m:r>
                      <m:r>
                        <a:rPr lang="en-US" altLang="zh-TW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𝒕𝒆𝒓𝒎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TW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𝒂𝒅𝒂𝒑𝒕𝒊𝒗𝒆</m:t>
                      </m:r>
                      <m:r>
                        <a:rPr lang="en-US" altLang="zh-TW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𝒕𝒆𝒓𝒎</m:t>
                      </m:r>
                    </m:oMath>
                  </m:oMathPara>
                </a14:m>
                <a:endParaRPr lang="zh-TW" altLang="en-US" b="1" dirty="0"/>
              </a:p>
            </p:txBody>
          </p:sp>
        </mc:Choice>
        <mc:Fallback xmlns="">
          <p:sp>
            <p:nvSpPr>
              <p:cNvPr id="31" name="文字方塊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7655" y="2198207"/>
                <a:ext cx="3157511" cy="215444"/>
              </a:xfrm>
              <a:prstGeom prst="rect">
                <a:avLst/>
              </a:prstGeom>
              <a:blipFill>
                <a:blip r:embed="rId4"/>
                <a:stretch>
                  <a:fillRect t="-2857" b="-3714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文字版面配置區 2"/>
              <p:cNvSpPr txBox="1">
                <a:spLocks/>
              </p:cNvSpPr>
              <p:nvPr/>
            </p:nvSpPr>
            <p:spPr>
              <a:xfrm>
                <a:off x="311700" y="2424398"/>
                <a:ext cx="5108440" cy="46757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Open Sans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9pPr>
              </a:lstStyle>
              <a:p>
                <a:r>
                  <a:rPr lang="en-US" altLang="zh-TW" sz="1400" dirty="0"/>
                  <a:t>Integral CL-based adaptive control update law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altLang="zh-TW" sz="1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acc>
                              <m:accPr>
                                <m:chr m:val="̂"/>
                                <m:ctrlPr>
                                  <a:rPr lang="en-US" altLang="zh-TW" sz="1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TW" sz="1400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</m:acc>
                      </m:e>
                      <m:sub>
                        <m:r>
                          <a:rPr lang="en-US" altLang="zh-TW" sz="1400" i="1" dirty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endParaRPr lang="en-US" altLang="zh-TW" sz="1400" dirty="0"/>
              </a:p>
            </p:txBody>
          </p:sp>
        </mc:Choice>
        <mc:Fallback xmlns="">
          <p:sp>
            <p:nvSpPr>
              <p:cNvPr id="33" name="文字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700" y="2424398"/>
                <a:ext cx="5108440" cy="467571"/>
              </a:xfrm>
              <a:prstGeom prst="rect">
                <a:avLst/>
              </a:prstGeom>
              <a:blipFill>
                <a:blip r:embed="rId5"/>
                <a:stretch>
                  <a:fillRect b="-657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4" name="直線接點 33"/>
          <p:cNvCxnSpPr/>
          <p:nvPr/>
        </p:nvCxnSpPr>
        <p:spPr>
          <a:xfrm>
            <a:off x="2521900" y="3494547"/>
            <a:ext cx="3240000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接點 34"/>
          <p:cNvCxnSpPr/>
          <p:nvPr/>
        </p:nvCxnSpPr>
        <p:spPr>
          <a:xfrm>
            <a:off x="1197160" y="3493291"/>
            <a:ext cx="126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文字方塊 35"/>
              <p:cNvSpPr txBox="1"/>
              <p:nvPr/>
            </p:nvSpPr>
            <p:spPr>
              <a:xfrm>
                <a:off x="725754" y="2816422"/>
                <a:ext cx="5082738" cy="63017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acc>
                                <m:accPr>
                                  <m:chr m:val="̂"/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e>
                          </m:acc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b="0" i="0" smtClean="0">
                              <a:latin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sSubSup>
                        <m:sSubSup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d>
                        <m:d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sub>
                          </m:s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</m:e>
                      </m:d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𝑐𝑙</m:t>
                          </m:r>
                        </m:sup>
                      </m:sSubSup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b="0" i="0" smtClean="0">
                              <a:latin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nary>
                        <m:naryPr>
                          <m:chr m:val="∑"/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sup>
                        <m:e>
                          <m:sSup>
                            <m:sSup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b>
                                    <m:sup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𝑐𝑙</m:t>
                                      </m:r>
                                    </m:sup>
                                  </m:sSubSup>
                                  <m:d>
                                    <m:dPr>
                                      <m:ctrlP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altLang="zh-TW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TW" b="0" i="1" smtClean="0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  <m:sub>
                                          <m:r>
                                            <a:rPr lang="en-US" altLang="zh-TW" b="0" i="1" smtClean="0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d>
                            <m:d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  <m:d>
                                <m:d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Sup>
                                <m:sSubSup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  <m:sup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𝑐𝑙</m:t>
                                  </m:r>
                                </m:sup>
                              </m:sSubSup>
                              <m:d>
                                <m:d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36" name="文字方塊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754" y="2816422"/>
                <a:ext cx="5082738" cy="630173"/>
              </a:xfrm>
              <a:prstGeom prst="rect">
                <a:avLst/>
              </a:prstGeom>
              <a:blipFill>
                <a:blip r:embed="rId6"/>
                <a:stretch>
                  <a:fillRect b="-97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文字方塊 36"/>
              <p:cNvSpPr txBox="1"/>
              <p:nvPr/>
            </p:nvSpPr>
            <p:spPr>
              <a:xfrm>
                <a:off x="992054" y="3655506"/>
                <a:ext cx="3209135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𝒂𝒅𝒂𝒑𝒕𝒊𝒗𝒆</m:t>
                      </m:r>
                      <m:r>
                        <a:rPr lang="en-US" altLang="zh-TW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𝒕𝒆𝒓𝒎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TW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𝑰𝑪𝑳</m:t>
                      </m:r>
                      <m:r>
                        <a:rPr lang="en-US" altLang="zh-TW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zh-TW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𝒃𝒂𝒔𝒆𝒅</m:t>
                      </m:r>
                      <m:r>
                        <a:rPr lang="en-US" altLang="zh-TW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𝒕𝒆𝒓𝒎</m:t>
                      </m:r>
                    </m:oMath>
                  </m:oMathPara>
                </a14:m>
                <a:endParaRPr lang="zh-TW" altLang="en-US" b="1" dirty="0"/>
              </a:p>
            </p:txBody>
          </p:sp>
        </mc:Choice>
        <mc:Fallback xmlns="">
          <p:sp>
            <p:nvSpPr>
              <p:cNvPr id="37" name="文字方塊 3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2054" y="3655506"/>
                <a:ext cx="3209135" cy="215444"/>
              </a:xfrm>
              <a:prstGeom prst="rect">
                <a:avLst/>
              </a:prstGeom>
              <a:blipFill>
                <a:blip r:embed="rId7"/>
                <a:stretch>
                  <a:fillRect l="-570" t="-2857" r="-951" b="-3714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文字方塊 37"/>
              <p:cNvSpPr txBox="1"/>
              <p:nvPr/>
            </p:nvSpPr>
            <p:spPr>
              <a:xfrm>
                <a:off x="609073" y="3972273"/>
                <a:ext cx="3446093" cy="7977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𝑐𝑙</m:t>
                          </m:r>
                        </m:sup>
                      </m:sSubSup>
                      <m:d>
                        <m:d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≜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sub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×1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      </m:t>
                                </m:r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∈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altLang="zh-TW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0,∆</m:t>
                                    </m:r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e>
                            </m:mr>
                            <m:mr>
                              <m:e>
                                <m:nary>
                                  <m:naryPr>
                                    <m:ctrl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23"/>
                                      </m:r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∆</m:t>
                                    </m:r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  <m:sup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p>
                                  <m:e>
                                    <m:sSubSup>
                                      <m:sSubSupPr>
                                        <m:ctrlPr>
                                          <a:rPr lang="en-US" altLang="zh-TW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altLang="zh-TW" b="0" i="1" smtClean="0">
                                            <a:latin typeface="Cambria Math" panose="02040503050406030204" pitchFamily="18" charset="0"/>
                                          </a:rPr>
                                          <m:t>𝑌</m:t>
                                        </m:r>
                                      </m:e>
                                      <m:sub>
                                        <m:r>
                                          <a:rPr lang="en-US" altLang="zh-TW" b="0" i="1" smtClean="0">
                                            <a:latin typeface="Cambria Math" panose="02040503050406030204" pitchFamily="18" charset="0"/>
                                          </a:rPr>
                                          <m:t>𝑚</m:t>
                                        </m:r>
                                      </m:sub>
                                      <m:sup>
                                        <m:r>
                                          <a:rPr lang="en-US" altLang="zh-TW" b="0" i="1" smtClean="0">
                                            <a:latin typeface="Cambria Math" panose="02040503050406030204" pitchFamily="18" charset="0"/>
                                          </a:rPr>
                                          <m:t>𝑐𝑙</m:t>
                                        </m:r>
                                      </m:sup>
                                    </m:sSubSup>
                                    <m:d>
                                      <m:dPr>
                                        <m:ctrlPr>
                                          <a:rPr lang="en-US" altLang="zh-TW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zh-TW" altLang="en-US" b="0" i="1" smtClean="0">
                                            <a:latin typeface="Cambria Math" panose="02040503050406030204" pitchFamily="18" charset="0"/>
                                          </a:rPr>
                                          <m:t>𝜏</m:t>
                                        </m:r>
                                      </m:e>
                                    </m:d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</m:nary>
                              </m:e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&gt;∆</m:t>
                                </m:r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altLang="zh-TW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38" name="文字方塊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073" y="3972273"/>
                <a:ext cx="3446093" cy="79771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文字方塊 38"/>
              <p:cNvSpPr txBox="1"/>
              <p:nvPr/>
            </p:nvSpPr>
            <p:spPr>
              <a:xfrm>
                <a:off x="3850298" y="3972273"/>
                <a:ext cx="3643806" cy="7977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)≜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sub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×1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       </m:t>
                                </m:r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∈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altLang="zh-TW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0,∆</m:t>
                                    </m:r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e>
                            </m:mr>
                            <m:mr>
                              <m:e>
                                <m:nary>
                                  <m:naryPr>
                                    <m:ctrl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23"/>
                                      </m:r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∆</m:t>
                                    </m:r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  <m:sup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p>
                                  <m:e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𝑓𝑅</m:t>
                                    </m:r>
                                    <m:sSub>
                                      <m:sSubPr>
                                        <m:ctrlPr>
                                          <a:rPr lang="en-US" altLang="zh-TW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TW" b="0" i="1" smtClean="0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b>
                                        <m:r>
                                          <a:rPr lang="en-US" altLang="zh-TW" b="0" i="1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US" altLang="zh-TW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TW" b="0" i="1" smtClean="0">
                                            <a:latin typeface="Cambria Math" panose="02040503050406030204" pitchFamily="18" charset="0"/>
                                          </a:rPr>
                                          <m:t>𝜏</m:t>
                                        </m:r>
                                      </m:e>
                                    </m:d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</m:nary>
                              </m:e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&gt;∆</m:t>
                                </m:r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39" name="文字方塊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0298" y="3972273"/>
                <a:ext cx="3643806" cy="797719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9200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投影片編號版面配置區 31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12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Controller Design </a:t>
            </a:r>
            <a:r>
              <a:rPr lang="en-US" altLang="zh-TW" sz="2400" dirty="0"/>
              <a:t>– Translational Controller</a:t>
            </a:r>
            <a:endParaRPr lang="zh-TW" alt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字版面配置區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311700" y="1266325"/>
                <a:ext cx="7182404" cy="370318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  <m:sup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𝑐𝑙</m:t>
                        </m:r>
                      </m:sup>
                    </m:sSubSup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defined as follows contains acceleration terms which is not implementable </a:t>
                </a:r>
                <a:endParaRPr lang="zh-TW" altLang="en-US" sz="1400" dirty="0"/>
              </a:p>
            </p:txBody>
          </p:sp>
        </mc:Choice>
        <mc:Fallback xmlns="">
          <p:sp>
            <p:nvSpPr>
              <p:cNvPr id="3" name="文字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11700" y="1266325"/>
                <a:ext cx="7182404" cy="370318"/>
              </a:xfrm>
              <a:blipFill>
                <a:blip r:embed="rId2"/>
                <a:stretch>
                  <a:fillRect b="-2500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矩形 26"/>
              <p:cNvSpPr/>
              <p:nvPr/>
            </p:nvSpPr>
            <p:spPr>
              <a:xfrm>
                <a:off x="725754" y="1832909"/>
                <a:ext cx="2454768" cy="3115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𝑓𝑅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𝑚𝑔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𝑚</m:t>
                      </m:r>
                      <m:acc>
                        <m:accPr>
                          <m:chr m:val="̇"/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acc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𝑐𝑙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m:rPr>
                          <m:nor/>
                        </m:rPr>
                        <a:rPr lang="en-US" altLang="zh-TW" dirty="0"/>
                        <m:t>,</m:t>
                      </m:r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7" name="矩形 2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754" y="1832909"/>
                <a:ext cx="2454768" cy="311560"/>
              </a:xfrm>
              <a:prstGeom prst="rect">
                <a:avLst/>
              </a:prstGeom>
              <a:blipFill>
                <a:blip r:embed="rId3"/>
                <a:stretch>
                  <a:fillRect b="-980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矩形 29"/>
              <p:cNvSpPr/>
              <p:nvPr/>
            </p:nvSpPr>
            <p:spPr>
              <a:xfrm>
                <a:off x="3133853" y="1600153"/>
                <a:ext cx="1305625" cy="77707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𝑐𝑙</m:t>
                          </m:r>
                        </m:sup>
                      </m:sSubSup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̈"/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̈"/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m:rPr>
                                    <m:brk m:alnAt="7"/>
                                  </m:r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̈"/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30" name="矩形 2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3853" y="1600153"/>
                <a:ext cx="1305625" cy="77707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文字版面配置區 2"/>
              <p:cNvSpPr txBox="1">
                <a:spLocks/>
              </p:cNvSpPr>
              <p:nvPr/>
            </p:nvSpPr>
            <p:spPr>
              <a:xfrm>
                <a:off x="311700" y="2302492"/>
                <a:ext cx="7182404" cy="46757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Open Sans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9pPr>
              </a:lstStyle>
              <a:p>
                <a:r>
                  <a:rPr lang="en-US" altLang="zh-TW" sz="1400" dirty="0"/>
                  <a:t>By integrating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  <m:sup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𝑐𝑙</m:t>
                        </m:r>
                      </m:sup>
                    </m:sSubSup>
                  </m:oMath>
                </a14:m>
                <a:r>
                  <a:rPr lang="en-US" altLang="zh-TW" sz="1400" dirty="0"/>
                  <a:t> to be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  <m:sup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𝑐𝑙</m:t>
                        </m:r>
                      </m:sup>
                    </m:sSubSup>
                  </m:oMath>
                </a14:m>
                <a:r>
                  <a:rPr lang="en-US" altLang="zh-TW" sz="1400" dirty="0"/>
                  <a:t> as defined in last page,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  <m:sup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𝑐𝑙</m:t>
                        </m:r>
                      </m:sup>
                    </m:sSubSup>
                  </m:oMath>
                </a14:m>
                <a:r>
                  <a:rPr lang="en-US" altLang="zh-TW" sz="1400" dirty="0"/>
                  <a:t> becomes implementable </a:t>
                </a:r>
                <a:endParaRPr lang="zh-TW" altLang="en-US" sz="1400" dirty="0"/>
              </a:p>
            </p:txBody>
          </p:sp>
        </mc:Choice>
        <mc:Fallback xmlns="">
          <p:sp>
            <p:nvSpPr>
              <p:cNvPr id="33" name="文字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700" y="2302492"/>
                <a:ext cx="7182404" cy="467571"/>
              </a:xfrm>
              <a:prstGeom prst="rect">
                <a:avLst/>
              </a:prstGeom>
              <a:blipFill>
                <a:blip r:embed="rId5"/>
                <a:stretch>
                  <a:fillRect r="-34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文字方塊 35"/>
              <p:cNvSpPr txBox="1"/>
              <p:nvPr/>
            </p:nvSpPr>
            <p:spPr>
              <a:xfrm>
                <a:off x="725754" y="3101340"/>
                <a:ext cx="6443672" cy="5650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zh-TW" alt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TW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−∆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𝑓𝑅</m:t>
                          </m:r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e>
                      </m:nary>
                      <m:d>
                        <m:d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TW" altLang="en-US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</m:d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zh-TW" altLang="en-US" i="1">
                          <a:latin typeface="Cambria Math" panose="02040503050406030204" pitchFamily="18" charset="0"/>
                        </a:rPr>
                        <m:t>𝜏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  <m:e>
                          <m:sSubSup>
                            <m:sSubSup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  <m:sup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𝑐𝑙</m:t>
                              </m:r>
                            </m:sup>
                          </m:sSubSup>
                          <m:d>
                            <m:d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</m:nary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zh-TW" altLang="en-US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𝒇𝑹</m:t>
                          </m:r>
                          <m:sSub>
                            <m:sSubPr>
                              <m:ctrlP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𝒆</m:t>
                              </m:r>
                            </m:e>
                            <m:sub>
                              <m: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𝟑</m:t>
                              </m:r>
                            </m:sub>
                          </m:sSub>
                          <m:d>
                            <m:dPr>
                              <m:ctrlP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𝝉</m:t>
                              </m:r>
                            </m:e>
                          </m:d>
                        </m:e>
                      </m:nary>
                      <m:sSub>
                        <m:sSubPr>
                          <m:ctrlP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"/>
                              <m:endChr m:val="|"/>
                              <m:ctrlP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TW" altLang="en-US" b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​</m:t>
                              </m:r>
                            </m:e>
                          </m:d>
                        </m:e>
                        <m:sub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𝝉</m:t>
                          </m:r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sub>
                      </m:sSub>
                      <m:r>
                        <a:rPr lang="en-US" altLang="zh-TW" b="1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zh-TW" altLang="en-US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𝒇𝑹</m:t>
                          </m:r>
                          <m:sSub>
                            <m:sSubPr>
                              <m:ctrlP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𝒆</m:t>
                              </m:r>
                            </m:e>
                            <m:sub>
                              <m: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𝟑</m:t>
                              </m:r>
                            </m:sub>
                          </m:sSub>
                          <m:d>
                            <m:dPr>
                              <m:ctrlP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𝝉</m:t>
                              </m:r>
                            </m:e>
                          </m:d>
                        </m:e>
                      </m:nary>
                      <m:sSub>
                        <m:sSubPr>
                          <m:ctrlP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"/>
                              <m:endChr m:val="|"/>
                              <m:ctrlP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TW" altLang="en-US" b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​</m:t>
                              </m:r>
                            </m:e>
                          </m:d>
                        </m:e>
                        <m:sub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𝝉</m:t>
                          </m:r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𝜟</m:t>
                          </m:r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𝑐𝑙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36" name="文字方塊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754" y="3101340"/>
                <a:ext cx="6443672" cy="56509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字方塊 16"/>
              <p:cNvSpPr txBox="1"/>
              <p:nvPr/>
            </p:nvSpPr>
            <p:spPr>
              <a:xfrm>
                <a:off x="725754" y="3646896"/>
                <a:ext cx="5162249" cy="63017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acc>
                                <m:accPr>
                                  <m:chr m:val="̂"/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e>
                          </m:acc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b="0" i="0" smtClean="0">
                              <a:latin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sSubSup>
                        <m:sSubSup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d>
                        <m:d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sub>
                          </m:s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</m:e>
                      </m:d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𝑐𝑙</m:t>
                          </m:r>
                        </m:sup>
                      </m:sSubSup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b="0" i="0" smtClean="0">
                              <a:latin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nary>
                        <m:naryPr>
                          <m:chr m:val="∑"/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sup>
                        <m:e>
                          <m:sSup>
                            <m:sSup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b>
                                    <m:sup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𝑐𝑙</m:t>
                                      </m:r>
                                    </m:sup>
                                  </m:sSubSup>
                                  <m:d>
                                    <m:dPr>
                                      <m:ctrlP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altLang="zh-TW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TW" b="0" i="1" smtClean="0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  <m:sub>
                                          <m:r>
                                            <a:rPr lang="en-US" altLang="zh-TW" b="0" i="1" smtClean="0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d>
                            <m:d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b="1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𝑭</m:t>
                              </m:r>
                              <m:d>
                                <m:dPr>
                                  <m:ctrlPr>
                                    <a:rPr lang="en-US" altLang="zh-TW" b="1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TW" b="1" i="1" smtClean="0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b="1" i="1" smtClean="0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𝒕</m:t>
                                      </m:r>
                                    </m:e>
                                    <m:sub>
                                      <m:r>
                                        <a:rPr lang="en-US" altLang="zh-TW" b="1" i="1" smtClean="0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𝒋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Sup>
                                <m:sSubSup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  <m:sup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𝑐𝑙</m:t>
                                  </m:r>
                                </m:sup>
                              </m:sSubSup>
                              <m:d>
                                <m:d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7" name="文字方塊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754" y="3646896"/>
                <a:ext cx="5162249" cy="63017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字方塊 17"/>
              <p:cNvSpPr txBox="1"/>
              <p:nvPr/>
            </p:nvSpPr>
            <p:spPr>
              <a:xfrm>
                <a:off x="1030209" y="4347713"/>
                <a:ext cx="4045374" cy="63017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d>
                        <m:d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sub>
                          </m:s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</m:e>
                      </m:d>
                      <m:r>
                        <a:rPr lang="en-US" altLang="zh-TW" i="1"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𝑐𝑙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nary>
                        <m:naryPr>
                          <m:chr m:val="∑"/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TW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sup>
                        <m:e>
                          <m:sSup>
                            <m:sSup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b>
                                    <m:sup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𝑐𝑙</m:t>
                                      </m:r>
                                    </m:sup>
                                  </m:sSubSup>
                                  <m:d>
                                    <m:d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  <m:sub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sSubSup>
                            <m:sSubSup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  <m:sup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𝑐𝑙</m:t>
                              </m:r>
                            </m:sup>
                          </m:sSubSup>
                          <m:d>
                            <m:d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d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̃"/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8" name="文字方塊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0209" y="4347713"/>
                <a:ext cx="4045374" cy="63017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文字版面配置區 2"/>
              <p:cNvSpPr txBox="1">
                <a:spLocks/>
              </p:cNvSpPr>
              <p:nvPr/>
            </p:nvSpPr>
            <p:spPr>
              <a:xfrm>
                <a:off x="311700" y="2672762"/>
                <a:ext cx="7182404" cy="46757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Open Sans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9pPr>
              </a:lstStyle>
              <a:p>
                <a:r>
                  <a:rPr lang="en-US" altLang="zh-TW" sz="1400" dirty="0"/>
                  <a:t>Integrating both sides of the translational dynamics </a:t>
                </a:r>
                <a14:m>
                  <m:oMath xmlns:m="http://schemas.openxmlformats.org/officeDocument/2006/math">
                    <m:r>
                      <a:rPr lang="en-US" altLang="zh-TW" sz="1400" i="1">
                        <a:latin typeface="Cambria Math" panose="02040503050406030204" pitchFamily="18" charset="0"/>
                      </a:rPr>
                      <m:t>𝑓𝑅</m:t>
                    </m:r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altLang="zh-TW" sz="14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  <m:sup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𝑐𝑙</m:t>
                        </m:r>
                      </m:sup>
                    </m:sSubSup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yields</a:t>
                </a:r>
                <a:endParaRPr lang="zh-TW" altLang="en-US" sz="1400" dirty="0"/>
              </a:p>
            </p:txBody>
          </p:sp>
        </mc:Choice>
        <mc:Fallback xmlns="">
          <p:sp>
            <p:nvSpPr>
              <p:cNvPr id="19" name="文字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700" y="2672762"/>
                <a:ext cx="7182404" cy="46757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92400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投影片編號版面配置區 31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13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Controller Design </a:t>
            </a:r>
            <a:r>
              <a:rPr lang="en-US" altLang="zh-TW" sz="2400" dirty="0"/>
              <a:t>– Rotational Controller</a:t>
            </a:r>
            <a:endParaRPr lang="zh-TW" altLang="en-US" sz="4000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2597152" cy="370318"/>
          </a:xfrm>
        </p:spPr>
        <p:txBody>
          <a:bodyPr/>
          <a:lstStyle/>
          <a:p>
            <a:r>
              <a:rPr lang="en-US" altLang="zh-TW" sz="1400" dirty="0"/>
              <a:t>Rotational controller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矩形 26"/>
              <p:cNvSpPr/>
              <p:nvPr/>
            </p:nvSpPr>
            <p:spPr>
              <a:xfrm>
                <a:off x="725754" y="1689051"/>
                <a:ext cx="2680055" cy="3393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</a:rPr>
                            <m:t>Ω</m:t>
                          </m:r>
                        </m:sub>
                      </m:sSub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</a:rPr>
                            <m:t>Ω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</m:sSub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7" name="矩形 2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754" y="1689051"/>
                <a:ext cx="2680055" cy="339324"/>
              </a:xfrm>
              <a:prstGeom prst="rect">
                <a:avLst/>
              </a:prstGeom>
              <a:blipFill>
                <a:blip r:embed="rId2"/>
                <a:stretch>
                  <a:fillRect t="-1786" b="-178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直線接點 27"/>
          <p:cNvCxnSpPr/>
          <p:nvPr/>
        </p:nvCxnSpPr>
        <p:spPr>
          <a:xfrm>
            <a:off x="1223658" y="2064885"/>
            <a:ext cx="108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接點 28"/>
          <p:cNvCxnSpPr/>
          <p:nvPr/>
        </p:nvCxnSpPr>
        <p:spPr>
          <a:xfrm>
            <a:off x="2380622" y="2064885"/>
            <a:ext cx="900000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文字方塊 30"/>
              <p:cNvSpPr txBox="1"/>
              <p:nvPr/>
            </p:nvSpPr>
            <p:spPr>
              <a:xfrm>
                <a:off x="897655" y="2198207"/>
                <a:ext cx="3157511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𝒇𝒆𝒆𝒅𝒃𝒂𝒄𝒌</m:t>
                      </m:r>
                      <m:r>
                        <a:rPr lang="en-US" altLang="zh-TW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𝒕𝒆𝒓𝒎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TW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𝒂𝒅𝒂𝒑𝒕𝒊𝒗𝒆</m:t>
                      </m:r>
                      <m:r>
                        <a:rPr lang="en-US" altLang="zh-TW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𝒕𝒆𝒓𝒎</m:t>
                      </m:r>
                    </m:oMath>
                  </m:oMathPara>
                </a14:m>
                <a:endParaRPr lang="zh-TW" altLang="en-US" b="1" dirty="0"/>
              </a:p>
            </p:txBody>
          </p:sp>
        </mc:Choice>
        <mc:Fallback xmlns="">
          <p:sp>
            <p:nvSpPr>
              <p:cNvPr id="31" name="文字方塊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7655" y="2198207"/>
                <a:ext cx="3157511" cy="215444"/>
              </a:xfrm>
              <a:prstGeom prst="rect">
                <a:avLst/>
              </a:prstGeom>
              <a:blipFill>
                <a:blip r:embed="rId3"/>
                <a:stretch>
                  <a:fillRect t="-2857" b="-3714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文字版面配置區 2"/>
              <p:cNvSpPr txBox="1">
                <a:spLocks/>
              </p:cNvSpPr>
              <p:nvPr/>
            </p:nvSpPr>
            <p:spPr>
              <a:xfrm>
                <a:off x="311700" y="2424398"/>
                <a:ext cx="5108440" cy="46757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Open Sans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9pPr>
              </a:lstStyle>
              <a:p>
                <a:r>
                  <a:rPr lang="en-US" altLang="zh-TW" sz="1400" dirty="0"/>
                  <a:t>Integral CL-based adaptive control update law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altLang="zh-TW" sz="1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acc>
                              <m:accPr>
                                <m:chr m:val="̂"/>
                                <m:ctrlPr>
                                  <a:rPr lang="en-US" altLang="zh-TW" sz="1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TW" sz="1400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</m:acc>
                      </m:e>
                      <m:sub>
                        <m:r>
                          <a:rPr lang="en-US" altLang="zh-TW" sz="1400" b="0" i="1" smtClean="0">
                            <a:latin typeface="Cambria Math" panose="02040503050406030204" pitchFamily="18" charset="0"/>
                          </a:rPr>
                          <m:t>𝑑𝑖𝑎𝑔</m:t>
                        </m:r>
                      </m:sub>
                    </m:sSub>
                  </m:oMath>
                </a14:m>
                <a:endParaRPr lang="en-US" altLang="zh-TW" sz="1400" dirty="0"/>
              </a:p>
            </p:txBody>
          </p:sp>
        </mc:Choice>
        <mc:Fallback xmlns="">
          <p:sp>
            <p:nvSpPr>
              <p:cNvPr id="33" name="文字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700" y="2424398"/>
                <a:ext cx="5108440" cy="467571"/>
              </a:xfrm>
              <a:prstGeom prst="rect">
                <a:avLst/>
              </a:prstGeom>
              <a:blipFill>
                <a:blip r:embed="rId4"/>
                <a:stretch>
                  <a:fillRect b="-1052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4" name="直線接點 33"/>
          <p:cNvCxnSpPr/>
          <p:nvPr/>
        </p:nvCxnSpPr>
        <p:spPr>
          <a:xfrm>
            <a:off x="3283896" y="3494547"/>
            <a:ext cx="3960000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接點 34"/>
          <p:cNvCxnSpPr/>
          <p:nvPr/>
        </p:nvCxnSpPr>
        <p:spPr>
          <a:xfrm>
            <a:off x="1395940" y="3493291"/>
            <a:ext cx="1656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文字方塊 35"/>
              <p:cNvSpPr txBox="1"/>
              <p:nvPr/>
            </p:nvSpPr>
            <p:spPr>
              <a:xfrm>
                <a:off x="725753" y="2816422"/>
                <a:ext cx="6570638" cy="63017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acc>
                                <m:accPr>
                                  <m:chr m:val="̂"/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</m:sSub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d>
                        <m:d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altLang="zh-TW">
                                  <a:latin typeface="Cambria Math" panose="02040503050406030204" pitchFamily="18" charset="0"/>
                                </a:rPr>
                                <m:t>Ω</m:t>
                              </m:r>
                            </m:sub>
                          </m:s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sub>
                          </m:sSub>
                        </m:e>
                      </m:d>
                      <m:r>
                        <a:rPr lang="en-US" altLang="zh-TW" i="1"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𝑐𝑙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</m:sSub>
                      <m:nary>
                        <m:naryPr>
                          <m:chr m:val="∑"/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TW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p>
                            <m:sSup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𝑑𝑖𝑎𝑔</m:t>
                                      </m:r>
                                    </m:sub>
                                    <m:sup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𝑐𝑙</m:t>
                                      </m:r>
                                    </m:sup>
                                  </m:sSubSup>
                                  <m:d>
                                    <m:d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  <m:sub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d>
                            <m:d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̅"/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Sup>
                                <m:sSubSup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𝑑𝑖𝑎𝑔</m:t>
                                  </m:r>
                                </m:sub>
                                <m:sup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𝑐𝑙</m:t>
                                  </m:r>
                                </m:sup>
                              </m:sSubSup>
                              <m:d>
                                <m:d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𝑑𝑖𝑎𝑔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36" name="文字方塊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753" y="2816422"/>
                <a:ext cx="6570638" cy="630173"/>
              </a:xfrm>
              <a:prstGeom prst="rect">
                <a:avLst/>
              </a:prstGeom>
              <a:blipFill>
                <a:blip r:embed="rId5"/>
                <a:stretch>
                  <a:fillRect b="-97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文字方塊 36"/>
              <p:cNvSpPr txBox="1"/>
              <p:nvPr/>
            </p:nvSpPr>
            <p:spPr>
              <a:xfrm>
                <a:off x="1190834" y="3655506"/>
                <a:ext cx="3209135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𝒂𝒅𝒂𝒑𝒕𝒊𝒗𝒆</m:t>
                      </m:r>
                      <m:r>
                        <a:rPr lang="en-US" altLang="zh-TW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𝒕𝒆𝒓𝒎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TW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𝑰𝑪𝑳</m:t>
                      </m:r>
                      <m:r>
                        <a:rPr lang="en-US" altLang="zh-TW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zh-TW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𝒃𝒂𝒔𝒆𝒅</m:t>
                      </m:r>
                      <m:r>
                        <a:rPr lang="en-US" altLang="zh-TW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𝒕𝒆𝒓𝒎</m:t>
                      </m:r>
                    </m:oMath>
                  </m:oMathPara>
                </a14:m>
                <a:endParaRPr lang="zh-TW" altLang="en-US" b="1" dirty="0"/>
              </a:p>
            </p:txBody>
          </p:sp>
        </mc:Choice>
        <mc:Fallback xmlns="">
          <p:sp>
            <p:nvSpPr>
              <p:cNvPr id="37" name="文字方塊 3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0834" y="3655506"/>
                <a:ext cx="3209135" cy="215444"/>
              </a:xfrm>
              <a:prstGeom prst="rect">
                <a:avLst/>
              </a:prstGeom>
              <a:blipFill>
                <a:blip r:embed="rId6"/>
                <a:stretch>
                  <a:fillRect l="-380" t="-2857" r="-949" b="-3714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文字方塊 37"/>
              <p:cNvSpPr txBox="1"/>
              <p:nvPr/>
            </p:nvSpPr>
            <p:spPr>
              <a:xfrm>
                <a:off x="725753" y="3972273"/>
                <a:ext cx="3446093" cy="7977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𝑐𝑙</m:t>
                          </m:r>
                        </m:sup>
                      </m:sSubSup>
                      <m:d>
                        <m:d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altLang="zh-TW" i="1">
                          <a:latin typeface="Cambria Math" panose="02040503050406030204" pitchFamily="18" charset="0"/>
                        </a:rPr>
                        <m:t>≜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×</m:t>
                                    </m:r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      </m:t>
                                </m:r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∈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0,∆</m:t>
                                    </m:r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e>
                            </m:mr>
                            <m:mr>
                              <m:e>
                                <m:nary>
                                  <m:nary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23"/>
                                      </m:r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∆</m:t>
                                    </m:r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  <m:sup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p>
                                  <m:e>
                                    <m:sSubSup>
                                      <m:sSubSupPr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  <m:t>𝑌</m:t>
                                        </m:r>
                                      </m:e>
                                      <m:sub>
                                        <m: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  <m:t>𝑑𝑖𝑎𝑔</m:t>
                                        </m:r>
                                      </m:sub>
                                      <m:sup>
                                        <m: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  <m:t>𝑐𝑙</m:t>
                                        </m:r>
                                      </m:sup>
                                    </m:sSubSup>
                                    <m:d>
                                      <m:dPr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zh-TW" altLang="en-US" i="1">
                                            <a:latin typeface="Cambria Math" panose="02040503050406030204" pitchFamily="18" charset="0"/>
                                          </a:rPr>
                                          <m:t>𝜏</m:t>
                                        </m:r>
                                      </m:e>
                                    </m:d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</m:nary>
                              </m:e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&gt;∆</m:t>
                                </m:r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38" name="文字方塊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753" y="3972273"/>
                <a:ext cx="3446093" cy="79771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文字方塊 38"/>
              <p:cNvSpPr txBox="1"/>
              <p:nvPr/>
            </p:nvSpPr>
            <p:spPr>
              <a:xfrm>
                <a:off x="4108175" y="3972273"/>
                <a:ext cx="3385930" cy="7977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</m:acc>
                      <m:r>
                        <a:rPr lang="en-US" altLang="zh-TW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)≜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×</m:t>
                                    </m:r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       </m:t>
                                </m:r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∈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0,∆</m:t>
                                    </m:r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e>
                            </m:mr>
                            <m:mr>
                              <m:e>
                                <m:nary>
                                  <m:nary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23"/>
                                      </m:r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∆</m:t>
                                    </m:r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  <m:sup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p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d>
                                      <m:dPr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  <m:t>𝜏</m:t>
                                        </m:r>
                                      </m:e>
                                    </m:d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r>
                                      <a:rPr lang="zh-TW" altLang="en-US" i="1">
                                        <a:latin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</m:nary>
                              </m:e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&gt;∆</m:t>
                                </m:r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39" name="文字方塊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8175" y="3972273"/>
                <a:ext cx="3385930" cy="79771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矩形 16"/>
              <p:cNvSpPr/>
              <p:nvPr/>
            </p:nvSpPr>
            <p:spPr>
              <a:xfrm>
                <a:off x="3937028" y="1447990"/>
                <a:ext cx="3404676" cy="79541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TW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𝑑𝑖𝑎𝑔</m:t>
                        </m:r>
                      </m:sub>
                    </m:sSub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altLang="zh-TW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altLang="zh-TW" b="0" i="1" dirty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altLang="zh-TW" b="0" i="0" dirty="0" smtClean="0"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b="0" i="1" dirty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TW" b="0" i="0" smtClean="0">
                                      <a:latin typeface="Cambria Math" panose="02040503050406030204" pitchFamily="18" charset="0"/>
                                    </a:rPr>
                                    <m:t>Ω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sSub>
                                <m:sSub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TW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Ω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TW">
                                      <a:latin typeface="Cambria Math" panose="02040503050406030204" pitchFamily="18" charset="0"/>
                                    </a:rPr>
                                    <m:t>Ω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TW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Ω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TW" b="0" i="0" smtClean="0">
                                      <a:latin typeface="Cambria Math" panose="02040503050406030204" pitchFamily="18" charset="0"/>
                                    </a:rPr>
                                    <m:t>Ω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sSub>
                                <m:sSub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TW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Ω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zh-TW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altLang="zh-TW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altLang="zh-TW" dirty="0"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b="0" i="1" dirty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TW">
                                      <a:latin typeface="Cambria Math" panose="02040503050406030204" pitchFamily="18" charset="0"/>
                                    </a:rPr>
                                    <m:t>Ω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TW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Ω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TW" b="0" i="0" smtClean="0">
                                      <a:latin typeface="Cambria Math" panose="02040503050406030204" pitchFamily="18" charset="0"/>
                                    </a:rPr>
                                    <m:t>Ω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sSub>
                                <m:sSub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TW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Ω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TW" b="0" i="0" smtClean="0">
                                      <a:latin typeface="Cambria Math" panose="02040503050406030204" pitchFamily="18" charset="0"/>
                                    </a:rPr>
                                    <m:t>Ω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sSub>
                                <m:sSub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TW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Ω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zh-TW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altLang="zh-TW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altLang="zh-TW" dirty="0"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b="0" i="1" dirty="0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7" name="矩形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7028" y="1447990"/>
                <a:ext cx="3404676" cy="795411"/>
              </a:xfrm>
              <a:prstGeom prst="rect">
                <a:avLst/>
              </a:prstGeom>
              <a:blipFill>
                <a:blip r:embed="rId9"/>
                <a:stretch>
                  <a:fillRect l="-53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501971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投影片編號版面配置區 31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14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Controller Design </a:t>
            </a:r>
            <a:r>
              <a:rPr lang="en-US" altLang="zh-TW" sz="2400" dirty="0"/>
              <a:t>– Rotational Controller</a:t>
            </a:r>
            <a:endParaRPr lang="zh-TW" alt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字版面配置區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311700" y="1231517"/>
                <a:ext cx="7540213" cy="495941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𝑑𝑖𝑎𝑔</m:t>
                        </m:r>
                      </m:sub>
                      <m:sup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𝑐𝑙</m:t>
                        </m:r>
                      </m:sup>
                    </m:sSubSup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defined as follows contains angular acceleration which is not implementable </a:t>
                </a:r>
                <a:endParaRPr lang="zh-TW" altLang="en-US" sz="1400" dirty="0"/>
              </a:p>
            </p:txBody>
          </p:sp>
        </mc:Choice>
        <mc:Fallback xmlns="">
          <p:sp>
            <p:nvSpPr>
              <p:cNvPr id="3" name="文字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11700" y="1231517"/>
                <a:ext cx="7540213" cy="495941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矩形 26"/>
              <p:cNvSpPr/>
              <p:nvPr/>
            </p:nvSpPr>
            <p:spPr>
              <a:xfrm>
                <a:off x="725754" y="1832909"/>
                <a:ext cx="2779446" cy="34958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𝐽</m:t>
                      </m:r>
                      <m:acc>
                        <m:accPr>
                          <m:chr m:val="̇"/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</m:acc>
                      <m:r>
                        <a:rPr lang="en-US" altLang="zh-TW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altLang="zh-TW">
                          <a:latin typeface="Cambria Math" panose="02040503050406030204" pitchFamily="18" charset="0"/>
                        </a:rPr>
                        <m:t>Ω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r>
                        <m:rPr>
                          <m:sty m:val="p"/>
                        </m:rPr>
                        <a:rPr lang="en-US" altLang="zh-TW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Ω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𝑐𝑙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</m:sSub>
                      <m:r>
                        <m:rPr>
                          <m:nor/>
                        </m:rPr>
                        <a:rPr lang="en-US" altLang="zh-TW" dirty="0"/>
                        <m:t>,</m:t>
                      </m:r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7" name="矩形 2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754" y="1832909"/>
                <a:ext cx="2779446" cy="349583"/>
              </a:xfrm>
              <a:prstGeom prst="rect">
                <a:avLst/>
              </a:prstGeom>
              <a:blipFill>
                <a:blip r:embed="rId3"/>
                <a:stretch>
                  <a:fillRect b="-350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矩形 29"/>
              <p:cNvSpPr/>
              <p:nvPr/>
            </p:nvSpPr>
            <p:spPr>
              <a:xfrm>
                <a:off x="3409122" y="1593837"/>
                <a:ext cx="3332922" cy="8186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𝑐𝑙</m:t>
                          </m:r>
                        </m:sup>
                      </m:sSubSup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̇"/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TW">
                                            <a:latin typeface="Cambria Math" panose="02040503050406030204" pitchFamily="18" charset="0"/>
                                          </a:rPr>
                                          <m:t>Ω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TW">
                                        <a:latin typeface="Cambria Math" panose="02040503050406030204" pitchFamily="18" charset="0"/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TW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TW">
                                        <a:latin typeface="Cambria Math" panose="02040503050406030204" pitchFamily="18" charset="0"/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TW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TW">
                                        <a:latin typeface="Cambria Math" panose="02040503050406030204" pitchFamily="18" charset="0"/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TW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̇"/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TW">
                                            <a:latin typeface="Cambria Math" panose="02040503050406030204" pitchFamily="18" charset="0"/>
                                          </a:rPr>
                                          <m:t>Ω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TW">
                                        <a:latin typeface="Cambria Math" panose="02040503050406030204" pitchFamily="18" charset="0"/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TW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TW">
                                        <a:latin typeface="Cambria Math" panose="02040503050406030204" pitchFamily="18" charset="0"/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TW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TW">
                                        <a:latin typeface="Cambria Math" panose="02040503050406030204" pitchFamily="18" charset="0"/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TW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̇"/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TW">
                                            <a:latin typeface="Cambria Math" panose="02040503050406030204" pitchFamily="18" charset="0"/>
                                          </a:rPr>
                                          <m:t>Ω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30" name="矩形 2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9122" y="1593837"/>
                <a:ext cx="3332922" cy="81868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文字版面配置區 2"/>
              <p:cNvSpPr txBox="1">
                <a:spLocks/>
              </p:cNvSpPr>
              <p:nvPr/>
            </p:nvSpPr>
            <p:spPr>
              <a:xfrm>
                <a:off x="311700" y="2302492"/>
                <a:ext cx="7619726" cy="46757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Open Sans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9pPr>
              </a:lstStyle>
              <a:p>
                <a:r>
                  <a:rPr lang="en-US" altLang="zh-TW" sz="1400" dirty="0"/>
                  <a:t>By integrating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𝑑𝑖𝑎𝑔</m:t>
                        </m:r>
                      </m:sub>
                      <m:sup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𝑐𝑙</m:t>
                        </m:r>
                      </m:sup>
                    </m:sSubSup>
                  </m:oMath>
                </a14:m>
                <a:r>
                  <a:rPr lang="en-US" altLang="zh-TW" sz="1400" dirty="0"/>
                  <a:t> to be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𝑑𝑖𝑎𝑔</m:t>
                        </m:r>
                      </m:sub>
                      <m:sup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𝑐𝑙</m:t>
                        </m:r>
                      </m:sup>
                    </m:sSubSup>
                  </m:oMath>
                </a14:m>
                <a:r>
                  <a:rPr lang="en-US" altLang="zh-TW" sz="1400" dirty="0"/>
                  <a:t> as defined in last page,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  <m:sup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𝑐𝑙</m:t>
                        </m:r>
                      </m:sup>
                    </m:sSubSup>
                  </m:oMath>
                </a14:m>
                <a:r>
                  <a:rPr lang="en-US" altLang="zh-TW" sz="1400" dirty="0"/>
                  <a:t> becomes implementable </a:t>
                </a:r>
                <a:endParaRPr lang="zh-TW" altLang="en-US" sz="1400" dirty="0"/>
              </a:p>
            </p:txBody>
          </p:sp>
        </mc:Choice>
        <mc:Fallback xmlns="">
          <p:sp>
            <p:nvSpPr>
              <p:cNvPr id="33" name="文字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700" y="2302492"/>
                <a:ext cx="7619726" cy="467571"/>
              </a:xfrm>
              <a:prstGeom prst="rect">
                <a:avLst/>
              </a:prstGeom>
              <a:blipFill>
                <a:blip r:embed="rId5"/>
                <a:stretch>
                  <a:fillRect b="-394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文字方塊 35"/>
              <p:cNvSpPr txBox="1"/>
              <p:nvPr/>
            </p:nvSpPr>
            <p:spPr>
              <a:xfrm>
                <a:off x="725754" y="3101340"/>
                <a:ext cx="6443672" cy="5650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zh-TW" alt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TW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−∆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</m:nary>
                      <m:d>
                        <m:d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TW" altLang="en-US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</m:d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zh-TW" altLang="en-US" i="1">
                          <a:latin typeface="Cambria Math" panose="02040503050406030204" pitchFamily="18" charset="0"/>
                        </a:rPr>
                        <m:t>𝜏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  <m:e>
                          <m:sSubSup>
                            <m:sSubSup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𝑑𝑖𝑎𝑔</m:t>
                              </m:r>
                            </m:sub>
                            <m:sup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𝑐𝑙</m:t>
                              </m:r>
                            </m:sup>
                          </m:sSubSup>
                          <m:d>
                            <m:d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𝑑𝑖𝑎𝑔</m:t>
                              </m:r>
                            </m:sub>
                          </m:s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</m:nary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zh-TW" altLang="en-US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𝑴</m:t>
                          </m:r>
                          <m:d>
                            <m:dPr>
                              <m:ctrlP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𝝉</m:t>
                              </m:r>
                            </m:e>
                          </m:d>
                        </m:e>
                      </m:nary>
                      <m:sSub>
                        <m:sSubPr>
                          <m:ctrlP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"/>
                              <m:endChr m:val="|"/>
                              <m:ctrlP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TW" altLang="en-US" b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​</m:t>
                              </m:r>
                            </m:e>
                          </m:d>
                        </m:e>
                        <m:sub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𝝉</m:t>
                          </m:r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sub>
                      </m:sSub>
                      <m:r>
                        <a:rPr lang="en-US" altLang="zh-TW" b="1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zh-TW" altLang="en-US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𝑴</m:t>
                          </m:r>
                          <m:d>
                            <m:dPr>
                              <m:ctrlP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𝝉</m:t>
                              </m:r>
                            </m:e>
                          </m:d>
                        </m:e>
                      </m:nary>
                      <m:sSub>
                        <m:sSubPr>
                          <m:ctrlP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"/>
                              <m:endChr m:val="|"/>
                              <m:ctrlP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TW" altLang="en-US" b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​</m:t>
                              </m:r>
                            </m:e>
                          </m:d>
                        </m:e>
                        <m:sub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𝝉</m:t>
                          </m:r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𝜟</m:t>
                          </m:r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𝑐𝑙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36" name="文字方塊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754" y="3101340"/>
                <a:ext cx="6443672" cy="56509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字方塊 16"/>
              <p:cNvSpPr txBox="1"/>
              <p:nvPr/>
            </p:nvSpPr>
            <p:spPr>
              <a:xfrm>
                <a:off x="725754" y="3666431"/>
                <a:ext cx="6562943" cy="63017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acc>
                                <m:accPr>
                                  <m:chr m:val="̂"/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</m:sSub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d>
                        <m:d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altLang="zh-TW">
                                  <a:latin typeface="Cambria Math" panose="02040503050406030204" pitchFamily="18" charset="0"/>
                                </a:rPr>
                                <m:t>Ω</m:t>
                              </m:r>
                            </m:sub>
                          </m:s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sub>
                          </m:sSub>
                        </m:e>
                      </m:d>
                      <m:r>
                        <a:rPr lang="en-US" altLang="zh-TW" i="1"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𝑐𝑙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</m:sSub>
                      <m:nary>
                        <m:naryPr>
                          <m:chr m:val="∑"/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TW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p>
                            <m:sSup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𝑑𝑖𝑎𝑔</m:t>
                                      </m:r>
                                    </m:sub>
                                    <m:sup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𝑐𝑙</m:t>
                                      </m:r>
                                    </m:sup>
                                  </m:sSubSup>
                                  <m:d>
                                    <m:d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  <m:sub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d>
                            <m:d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̅"/>
                                  <m:ctrlPr>
                                    <a:rPr lang="en-US" altLang="zh-TW" b="1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TW" b="1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𝑴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altLang="zh-TW" b="1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TW" b="1" i="1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b="1" i="1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𝒕</m:t>
                                      </m:r>
                                    </m:e>
                                    <m:sub>
                                      <m:r>
                                        <a:rPr lang="en-US" altLang="zh-TW" b="1" i="1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𝒋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Sup>
                                <m:sSubSup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𝑑𝑖𝑎𝑔</m:t>
                                  </m:r>
                                </m:sub>
                                <m:sup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𝑐𝑙</m:t>
                                  </m:r>
                                </m:sup>
                              </m:sSubSup>
                              <m:d>
                                <m:d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𝑑𝑖𝑎𝑔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7" name="文字方塊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754" y="3666431"/>
                <a:ext cx="6562943" cy="63017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字方塊 17"/>
              <p:cNvSpPr txBox="1"/>
              <p:nvPr/>
            </p:nvSpPr>
            <p:spPr>
              <a:xfrm>
                <a:off x="1162731" y="4348130"/>
                <a:ext cx="5304330" cy="63017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</m:sSub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d>
                        <m:d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altLang="zh-TW">
                                  <a:latin typeface="Cambria Math" panose="02040503050406030204" pitchFamily="18" charset="0"/>
                                </a:rPr>
                                <m:t>Ω</m:t>
                              </m:r>
                            </m:sub>
                          </m:s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sub>
                          </m:sSub>
                        </m:e>
                      </m:d>
                      <m:r>
                        <a:rPr lang="en-US" altLang="zh-TW" i="1"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𝑐𝑙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</m:sSub>
                      <m:nary>
                        <m:naryPr>
                          <m:chr m:val="∑"/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TW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p>
                            <m:sSup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𝑑𝑖𝑎𝑔</m:t>
                                      </m:r>
                                    </m:sub>
                                    <m:sup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𝑐𝑙</m:t>
                                      </m:r>
                                    </m:sup>
                                  </m:sSubSup>
                                  <m:d>
                                    <m:d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  <m:sub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sSubSup>
                            <m:sSubSup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𝑑𝑖𝑎𝑔</m:t>
                              </m:r>
                            </m:sub>
                            <m:sup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𝑐𝑙</m:t>
                              </m:r>
                            </m:sup>
                          </m:sSubSup>
                          <m:d>
                            <m:d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d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̃"/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𝑑𝑖𝑎𝑔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8" name="文字方塊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2731" y="4348130"/>
                <a:ext cx="5304330" cy="63017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文字版面配置區 2"/>
              <p:cNvSpPr txBox="1">
                <a:spLocks/>
              </p:cNvSpPr>
              <p:nvPr/>
            </p:nvSpPr>
            <p:spPr>
              <a:xfrm>
                <a:off x="311700" y="2672762"/>
                <a:ext cx="7182404" cy="46757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Open Sans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9pPr>
              </a:lstStyle>
              <a:p>
                <a:r>
                  <a:rPr lang="en-US" altLang="zh-TW" sz="1400" dirty="0"/>
                  <a:t>Integrating both sides of the translational dynamics </a:t>
                </a:r>
                <a14:m>
                  <m:oMath xmlns:m="http://schemas.openxmlformats.org/officeDocument/2006/math">
                    <m:r>
                      <a:rPr lang="en-US" altLang="zh-TW" sz="1400" i="1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altLang="zh-TW" sz="14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𝑑𝑖𝑎𝑔</m:t>
                        </m:r>
                      </m:sub>
                      <m:sup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𝑐𝑙</m:t>
                        </m:r>
                      </m:sup>
                    </m:sSubSup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𝑑𝑖𝑎𝑔</m:t>
                        </m:r>
                      </m:sub>
                    </m:sSub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yields</a:t>
                </a:r>
                <a:endParaRPr lang="zh-TW" altLang="en-US" sz="1400" dirty="0"/>
              </a:p>
            </p:txBody>
          </p:sp>
        </mc:Choice>
        <mc:Fallback xmlns="">
          <p:sp>
            <p:nvSpPr>
              <p:cNvPr id="19" name="文字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700" y="2672762"/>
                <a:ext cx="7182404" cy="467571"/>
              </a:xfrm>
              <a:prstGeom prst="rect">
                <a:avLst/>
              </a:prstGeom>
              <a:blipFill>
                <a:blip r:embed="rId9"/>
                <a:stretch>
                  <a:fillRect b="-389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553234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投影片編號版面配置區 31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15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11700" y="438399"/>
            <a:ext cx="8520600" cy="707400"/>
          </a:xfrm>
        </p:spPr>
        <p:txBody>
          <a:bodyPr/>
          <a:lstStyle/>
          <a:p>
            <a:r>
              <a:rPr lang="en-US" altLang="zh-TW" dirty="0"/>
              <a:t>Stability Analysis </a:t>
            </a:r>
            <a:r>
              <a:rPr lang="en-US" altLang="zh-TW" sz="2400" dirty="0"/>
              <a:t>– Closed-Loop Error Systems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字版面配置區 2"/>
              <p:cNvSpPr txBox="1">
                <a:spLocks/>
              </p:cNvSpPr>
              <p:nvPr/>
            </p:nvSpPr>
            <p:spPr>
              <a:xfrm>
                <a:off x="311699" y="1266326"/>
                <a:ext cx="7964283" cy="4630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Open Sans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9pPr>
              </a:lstStyle>
              <a:p>
                <a:r>
                  <a:rPr lang="en-US" altLang="zh-TW" sz="1400" dirty="0"/>
                  <a:t>Taking the time derivative of error dynamics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zh-TW" sz="1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altLang="zh-TW" sz="1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zh-TW" sz="1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defined in </a:t>
                </a:r>
                <a:r>
                  <a:rPr lang="en-US" altLang="zh-TW" sz="1400" dirty="0">
                    <a:hlinkClick r:id="rId2" action="ppaction://hlinksldjump"/>
                  </a:rPr>
                  <a:t>Problem Formulation</a:t>
                </a:r>
                <a:endParaRPr lang="zh-TW" altLang="en-US" sz="1400" dirty="0"/>
              </a:p>
            </p:txBody>
          </p:sp>
        </mc:Choice>
        <mc:Fallback xmlns="">
          <p:sp>
            <p:nvSpPr>
              <p:cNvPr id="5" name="文字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699" y="1266326"/>
                <a:ext cx="7964283" cy="46308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版面配置區 2"/>
              <p:cNvSpPr txBox="1">
                <a:spLocks/>
              </p:cNvSpPr>
              <p:nvPr/>
            </p:nvSpPr>
            <p:spPr>
              <a:xfrm>
                <a:off x="311699" y="2872821"/>
                <a:ext cx="7540214" cy="4630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Open Sans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9pPr>
              </a:lstStyle>
              <a:p>
                <a:r>
                  <a:rPr lang="en-US" altLang="zh-TW" sz="1400" dirty="0"/>
                  <a:t>Taking the time derivative of error dynamics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zh-TW" sz="1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r>
                  <a:rPr lang="en-US" altLang="zh-TW" sz="1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TW" sz="1400" b="0" i="0" smtClean="0">
                            <a:latin typeface="Cambria Math" panose="02040503050406030204" pitchFamily="18" charset="0"/>
                          </a:rPr>
                          <m:t>Ω</m:t>
                        </m:r>
                      </m:sub>
                    </m:sSub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defined in </a:t>
                </a:r>
                <a:r>
                  <a:rPr lang="en-US" altLang="zh-TW" sz="1400" dirty="0">
                    <a:hlinkClick r:id="rId2" action="ppaction://hlinksldjump"/>
                  </a:rPr>
                  <a:t>Problem Formulation</a:t>
                </a:r>
                <a:endParaRPr lang="zh-TW" altLang="en-US" sz="1400" dirty="0"/>
              </a:p>
            </p:txBody>
          </p:sp>
        </mc:Choice>
        <mc:Fallback xmlns="">
          <p:sp>
            <p:nvSpPr>
              <p:cNvPr id="7" name="文字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699" y="2872821"/>
                <a:ext cx="7540214" cy="46308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動作按鈕: 終點 19">
            <a:hlinkClick r:id="rId5" action="ppaction://hlinksldjump" highlightClick="1"/>
          </p:cNvPr>
          <p:cNvSpPr/>
          <p:nvPr/>
        </p:nvSpPr>
        <p:spPr>
          <a:xfrm>
            <a:off x="6712459" y="4532087"/>
            <a:ext cx="507076" cy="293571"/>
          </a:xfrm>
          <a:prstGeom prst="actionButtonE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動作按鈕: 終點 20">
            <a:hlinkClick r:id="rId6" action="ppaction://hlinksldjump" highlightClick="1"/>
          </p:cNvPr>
          <p:cNvSpPr/>
          <p:nvPr/>
        </p:nvSpPr>
        <p:spPr>
          <a:xfrm>
            <a:off x="7335311" y="4532087"/>
            <a:ext cx="507076" cy="293571"/>
          </a:xfrm>
          <a:prstGeom prst="actionButtonE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字方塊 21"/>
              <p:cNvSpPr txBox="1"/>
              <p:nvPr/>
            </p:nvSpPr>
            <p:spPr>
              <a:xfrm>
                <a:off x="896703" y="1660307"/>
                <a:ext cx="669403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</m:acc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</m:acc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2" name="文字方塊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703" y="1660307"/>
                <a:ext cx="669403" cy="215444"/>
              </a:xfrm>
              <a:prstGeom prst="rect">
                <a:avLst/>
              </a:prstGeom>
              <a:blipFill>
                <a:blip r:embed="rId7"/>
                <a:stretch>
                  <a:fillRect b="-1111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字方塊 22"/>
              <p:cNvSpPr txBox="1"/>
              <p:nvPr/>
            </p:nvSpPr>
            <p:spPr>
              <a:xfrm>
                <a:off x="759349" y="1968401"/>
                <a:ext cx="2208413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</m:acc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𝑚𝑔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𝑓𝑅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̈"/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3" name="文字方塊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9349" y="1968401"/>
                <a:ext cx="2208413" cy="215444"/>
              </a:xfrm>
              <a:prstGeom prst="rect">
                <a:avLst/>
              </a:prstGeom>
              <a:blipFill>
                <a:blip r:embed="rId8"/>
                <a:stretch>
                  <a:fillRect l="-276" r="-6077" b="-3428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文字方塊 23"/>
              <p:cNvSpPr txBox="1"/>
              <p:nvPr/>
            </p:nvSpPr>
            <p:spPr>
              <a:xfrm>
                <a:off x="1125545" y="2287319"/>
                <a:ext cx="1286352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zh-TW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𝒇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𝑅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4" name="文字方塊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5545" y="2287319"/>
                <a:ext cx="1286352" cy="215444"/>
              </a:xfrm>
              <a:prstGeom prst="rect">
                <a:avLst/>
              </a:prstGeom>
              <a:blipFill>
                <a:blip r:embed="rId9"/>
                <a:stretch>
                  <a:fillRect b="-3333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字方塊 24"/>
              <p:cNvSpPr txBox="1"/>
              <p:nvPr/>
            </p:nvSpPr>
            <p:spPr>
              <a:xfrm>
                <a:off x="1133909" y="2606237"/>
                <a:ext cx="2275399" cy="2226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5" name="文字方塊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3909" y="2606237"/>
                <a:ext cx="2275399" cy="222625"/>
              </a:xfrm>
              <a:prstGeom prst="rect">
                <a:avLst/>
              </a:prstGeom>
              <a:blipFill>
                <a:blip r:embed="rId10"/>
                <a:stretch>
                  <a:fillRect t="-27778" r="-1072" b="-1388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字方塊 25"/>
              <p:cNvSpPr txBox="1"/>
              <p:nvPr/>
            </p:nvSpPr>
            <p:spPr>
              <a:xfrm>
                <a:off x="3528694" y="2558793"/>
                <a:ext cx="2944994" cy="35977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altLang="zh-TW" b="0" dirty="0"/>
                  <a:t>, </a:t>
                </a: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sSubSup>
                          <m:sSubSupPr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  <m:sup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bSup>
                        <m:sSubSup>
                          <m:sSubSupPr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  <m:sup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bSup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sSub>
                          <m:sSubPr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den>
                    </m:f>
                    <m:d>
                      <m:dPr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  <m:sup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bSup>
                            <m:sSubSup>
                              <m:sSubSup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sub>
                              <m:sup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b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  <m:sSub>
                              <m:sSub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</m:sSub>
                          </m:e>
                        </m:d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sSub>
                          <m:sSubPr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</m:oMath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6" name="文字方塊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28694" y="2558793"/>
                <a:ext cx="2944994" cy="359778"/>
              </a:xfrm>
              <a:prstGeom prst="rect">
                <a:avLst/>
              </a:prstGeom>
              <a:blipFill>
                <a:blip r:embed="rId11"/>
                <a:stretch>
                  <a:fillRect l="-3727" b="-1016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字方塊 26"/>
              <p:cNvSpPr txBox="1"/>
              <p:nvPr/>
            </p:nvSpPr>
            <p:spPr>
              <a:xfrm>
                <a:off x="926622" y="3246487"/>
                <a:ext cx="2154509" cy="40331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</m:acc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  <m:sup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bSup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sSub>
                                <m:sSub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altLang="zh-TW" b="0" i="0" smtClean="0">
                                      <a:latin typeface="Cambria Math" panose="02040503050406030204" pitchFamily="18" charset="0"/>
                                    </a:rPr>
                                    <m:t>Ω</m:t>
                                  </m:r>
                                </m:sub>
                              </m:s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altLang="zh-TW" b="0" i="0" smtClean="0">
                                      <a:latin typeface="Cambria Math" panose="02040503050406030204" pitchFamily="18" charset="0"/>
                                    </a:rPr>
                                    <m:t>Ω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p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∨</m:t>
                          </m:r>
                        </m:sup>
                      </m:sSup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7" name="文字方塊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6622" y="3246487"/>
                <a:ext cx="2154509" cy="403316"/>
              </a:xfrm>
              <a:prstGeom prst="rect">
                <a:avLst/>
              </a:prstGeom>
              <a:blipFill>
                <a:blip r:embed="rId12"/>
                <a:stretch>
                  <a:fillRect l="-1133" t="-1515" r="-567" b="-1363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字方塊 27"/>
              <p:cNvSpPr txBox="1"/>
              <p:nvPr/>
            </p:nvSpPr>
            <p:spPr>
              <a:xfrm>
                <a:off x="1171927" y="3715685"/>
                <a:ext cx="2896491" cy="40331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𝑡𝑟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p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p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</m:e>
                      </m:d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≡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𝐶</m:t>
                      </m:r>
                      <m:d>
                        <m:d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  <m:sup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b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TW" b="0" i="0" smtClean="0">
                              <a:latin typeface="Cambria Math" panose="02040503050406030204" pitchFamily="18" charset="0"/>
                            </a:rPr>
                            <m:t>Ω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8" name="文字方塊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1927" y="3715685"/>
                <a:ext cx="2896491" cy="403316"/>
              </a:xfrm>
              <a:prstGeom prst="rect">
                <a:avLst/>
              </a:prstGeom>
              <a:blipFill>
                <a:blip r:embed="rId13"/>
                <a:stretch>
                  <a:fillRect l="-842" t="-1515" r="-842" b="-1363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字方塊 28"/>
              <p:cNvSpPr txBox="1"/>
              <p:nvPr/>
            </p:nvSpPr>
            <p:spPr>
              <a:xfrm>
                <a:off x="805732" y="4184883"/>
                <a:ext cx="2851868" cy="2431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𝐽</m:t>
                          </m:r>
                          <m:acc>
                            <m:accPr>
                              <m:chr m:val="̇"/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</m:acc>
                        </m:e>
                        <m:sub>
                          <m:r>
                            <m:rPr>
                              <m:sty m:val="p"/>
                            </m:rPr>
                            <a:rPr lang="en-US" altLang="zh-TW" b="0" i="0" smtClean="0">
                              <a:latin typeface="Cambria Math" panose="02040503050406030204" pitchFamily="18" charset="0"/>
                            </a:rPr>
                            <m:t>Ω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𝐽</m:t>
                      </m:r>
                      <m:acc>
                        <m:accPr>
                          <m:chr m:val="̇"/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n-US" altLang="zh-TW" b="0" i="0" smtClean="0"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</m:acc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sty m:val="p"/>
                                </m:rPr>
                                <a:rPr lang="en-US" altLang="zh-TW" b="0" i="0" smtClean="0">
                                  <a:latin typeface="Cambria Math" panose="02040503050406030204" pitchFamily="18" charset="0"/>
                                </a:rPr>
                                <m:t>Ω</m:t>
                              </m:r>
                            </m:e>
                          </m:acc>
                          <m:sSup>
                            <m:sSup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p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altLang="zh-TW" b="0" i="0" smtClean="0">
                                  <a:latin typeface="Cambria Math" panose="02040503050406030204" pitchFamily="18" charset="0"/>
                                </a:rPr>
                                <m:t>Ω</m:t>
                              </m:r>
                            </m:e>
                            <m: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p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̇"/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TW" b="0" i="0" smtClean="0">
                                      <a:latin typeface="Cambria Math" panose="02040503050406030204" pitchFamily="18" charset="0"/>
                                    </a:rPr>
                                    <m:t>Ω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9" name="文字方塊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732" y="4184883"/>
                <a:ext cx="2851868" cy="243143"/>
              </a:xfrm>
              <a:prstGeom prst="rect">
                <a:avLst/>
              </a:prstGeom>
              <a:blipFill>
                <a:blip r:embed="rId14"/>
                <a:stretch>
                  <a:fillRect l="-214" t="-17500" b="-2000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文字方塊 29"/>
              <p:cNvSpPr txBox="1"/>
              <p:nvPr/>
            </p:nvSpPr>
            <p:spPr>
              <a:xfrm>
                <a:off x="1171927" y="4579565"/>
                <a:ext cx="4560351" cy="2460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𝐽</m:t>
                      </m:r>
                      <m:acc>
                        <m:accPr>
                          <m:chr m:val="̇"/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n-US" altLang="zh-TW" b="0" i="0" smtClean="0"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</m:acc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𝐽</m:t>
                      </m:r>
                      <m:acc>
                        <m:accPr>
                          <m:chr m:val="̅"/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n-US" altLang="zh-TW" b="0" i="0" smtClean="0"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</m:acc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𝑴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</m:sSub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TW" b="0" i="0" smtClean="0">
                              <a:latin typeface="Cambria Math" panose="02040503050406030204" pitchFamily="18" charset="0"/>
                            </a:rPr>
                            <m:t>Ω</m:t>
                          </m:r>
                        </m:sub>
                      </m:sSub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TW" b="0" i="0" smtClean="0">
                              <a:latin typeface="Cambria Math" panose="02040503050406030204" pitchFamily="18" charset="0"/>
                            </a:rPr>
                            <m:t>Ω</m:t>
                          </m:r>
                        </m:sub>
                      </m:sSub>
                      <m:r>
                        <a:rPr lang="en-US" altLang="zh-TW" b="0" i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</m:sSub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30" name="文字方塊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1927" y="4579565"/>
                <a:ext cx="4560351" cy="246093"/>
              </a:xfrm>
              <a:prstGeom prst="rect">
                <a:avLst/>
              </a:prstGeom>
              <a:blipFill>
                <a:blip r:embed="rId15"/>
                <a:stretch>
                  <a:fillRect l="-267" t="-21951" r="-401" b="-2195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97382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投影片編號版面配置區 31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16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11700" y="438399"/>
            <a:ext cx="8520600" cy="707400"/>
          </a:xfrm>
        </p:spPr>
        <p:txBody>
          <a:bodyPr/>
          <a:lstStyle/>
          <a:p>
            <a:r>
              <a:rPr lang="en-US" altLang="zh-TW" dirty="0"/>
              <a:t>Stability Analysis </a:t>
            </a:r>
            <a:r>
              <a:rPr lang="en-US" altLang="zh-TW" sz="2400" dirty="0"/>
              <a:t>– Translational Dynamics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字版面配置區 2"/>
              <p:cNvSpPr txBox="1">
                <a:spLocks/>
              </p:cNvSpPr>
              <p:nvPr/>
            </p:nvSpPr>
            <p:spPr>
              <a:xfrm>
                <a:off x="311700" y="1266326"/>
                <a:ext cx="3710336" cy="4630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Open Sans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9pPr>
              </a:lstStyle>
              <a:p>
                <a:r>
                  <a:rPr lang="en-US" altLang="zh-TW" sz="1400" dirty="0"/>
                  <a:t>Let </a:t>
                </a:r>
                <a:r>
                  <a:rPr lang="en-US" altLang="zh-TW" sz="1400" dirty="0" err="1"/>
                  <a:t>Lyapunov</a:t>
                </a:r>
                <a:r>
                  <a:rPr lang="en-US" altLang="zh-TW" sz="1400" dirty="0"/>
                  <a:t> function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defined as </a:t>
                </a:r>
                <a:endParaRPr lang="zh-TW" altLang="en-US" sz="1400" dirty="0"/>
              </a:p>
            </p:txBody>
          </p:sp>
        </mc:Choice>
        <mc:Fallback xmlns="">
          <p:sp>
            <p:nvSpPr>
              <p:cNvPr id="5" name="文字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700" y="1266326"/>
                <a:ext cx="3710336" cy="46308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版面配置區 2"/>
              <p:cNvSpPr txBox="1">
                <a:spLocks/>
              </p:cNvSpPr>
              <p:nvPr/>
            </p:nvSpPr>
            <p:spPr>
              <a:xfrm>
                <a:off x="311700" y="2058390"/>
                <a:ext cx="5035552" cy="4630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Open Sans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9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is P.D. and it can be lower and upper bounded by</a:t>
                </a:r>
                <a:endParaRPr lang="zh-TW" altLang="en-US" sz="1400" dirty="0"/>
              </a:p>
            </p:txBody>
          </p:sp>
        </mc:Choice>
        <mc:Fallback xmlns="">
          <p:sp>
            <p:nvSpPr>
              <p:cNvPr id="7" name="文字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700" y="2058390"/>
                <a:ext cx="5035552" cy="46308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字方塊 10"/>
              <p:cNvSpPr txBox="1"/>
              <p:nvPr/>
            </p:nvSpPr>
            <p:spPr>
              <a:xfrm>
                <a:off x="880239" y="1648279"/>
                <a:ext cx="4009813" cy="40331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𝑚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1" name="文字方塊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239" y="1648279"/>
                <a:ext cx="4009813" cy="403316"/>
              </a:xfrm>
              <a:prstGeom prst="rect">
                <a:avLst/>
              </a:prstGeom>
              <a:blipFill>
                <a:blip r:embed="rId4"/>
                <a:stretch>
                  <a:fillRect l="-1216" r="-3951" b="-1194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字方塊 14"/>
              <p:cNvSpPr txBox="1"/>
              <p:nvPr/>
            </p:nvSpPr>
            <p:spPr>
              <a:xfrm>
                <a:off x="880240" y="2473987"/>
                <a:ext cx="4069448" cy="40331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11</m:t>
                          </m:r>
                        </m:sub>
                      </m:sSub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12</m:t>
                          </m:r>
                        </m:sub>
                      </m:sSub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5" name="文字方塊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240" y="2473987"/>
                <a:ext cx="4069448" cy="403316"/>
              </a:xfrm>
              <a:prstGeom prst="rect">
                <a:avLst/>
              </a:prstGeom>
              <a:blipFill>
                <a:blip r:embed="rId5"/>
                <a:stretch>
                  <a:fillRect l="-449" r="-3443" b="-1363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字方塊 15"/>
              <p:cNvSpPr txBox="1"/>
              <p:nvPr/>
            </p:nvSpPr>
            <p:spPr>
              <a:xfrm>
                <a:off x="986256" y="2996519"/>
                <a:ext cx="1617796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≜</m:t>
                      </m:r>
                      <m:sSup>
                        <m:s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d>
                                      <m:dPr>
                                        <m:begChr m:val="‖"/>
                                        <m:endChr m:val="‖"/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  <m:r>
                                      <m:rPr>
                                        <m:brk m:alnAt="7"/>
                                      </m:rP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</m:e>
                                  <m:e>
                                    <m:d>
                                      <m:dPr>
                                        <m:begChr m:val="‖"/>
                                        <m:endChr m:val="‖"/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zh-TW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𝑣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mr>
                              </m:m>
                            </m:e>
                          </m:d>
                        </m:e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6" name="文字方塊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256" y="2996519"/>
                <a:ext cx="1617796" cy="215444"/>
              </a:xfrm>
              <a:prstGeom prst="rect">
                <a:avLst/>
              </a:prstGeom>
              <a:blipFill>
                <a:blip r:embed="rId6"/>
                <a:stretch>
                  <a:fillRect l="-377" b="-1714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字方塊 16"/>
              <p:cNvSpPr txBox="1"/>
              <p:nvPr/>
            </p:nvSpPr>
            <p:spPr>
              <a:xfrm>
                <a:off x="880239" y="3419668"/>
                <a:ext cx="1896091" cy="43281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7" name="文字方塊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239" y="3419668"/>
                <a:ext cx="1896091" cy="432811"/>
              </a:xfrm>
              <a:prstGeom prst="rect">
                <a:avLst/>
              </a:prstGeom>
              <a:blipFill>
                <a:blip r:embed="rId7"/>
                <a:stretch>
                  <a:fillRect l="-2894" b="-563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字方塊 17"/>
              <p:cNvSpPr txBox="1"/>
              <p:nvPr/>
            </p:nvSpPr>
            <p:spPr>
              <a:xfrm>
                <a:off x="880239" y="3973895"/>
                <a:ext cx="1657552" cy="42094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8" name="文字方塊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239" y="3973895"/>
                <a:ext cx="1657552" cy="420949"/>
              </a:xfrm>
              <a:prstGeom prst="rect">
                <a:avLst/>
              </a:prstGeom>
              <a:blipFill>
                <a:blip r:embed="rId8"/>
                <a:stretch>
                  <a:fillRect l="-2574" b="-869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70074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投影片編號版面配置區 31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17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11700" y="438399"/>
            <a:ext cx="8520600" cy="707400"/>
          </a:xfrm>
        </p:spPr>
        <p:txBody>
          <a:bodyPr/>
          <a:lstStyle/>
          <a:p>
            <a:r>
              <a:rPr lang="en-US" altLang="zh-TW" dirty="0"/>
              <a:t>Stability Analysis </a:t>
            </a:r>
            <a:r>
              <a:rPr lang="en-US" altLang="zh-TW" sz="2400" dirty="0"/>
              <a:t>– Translational Dynamics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字版面配置區 2"/>
              <p:cNvSpPr txBox="1">
                <a:spLocks/>
              </p:cNvSpPr>
              <p:nvPr/>
            </p:nvSpPr>
            <p:spPr>
              <a:xfrm>
                <a:off x="311700" y="1266326"/>
                <a:ext cx="3769970" cy="4630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Open Sans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9pPr>
              </a:lstStyle>
              <a:p>
                <a:r>
                  <a:rPr lang="en-US" altLang="zh-TW" sz="1400" dirty="0"/>
                  <a:t>Taking the time derivative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yields</a:t>
                </a:r>
                <a:endParaRPr lang="zh-TW" altLang="en-US" sz="1400" dirty="0"/>
              </a:p>
            </p:txBody>
          </p:sp>
        </mc:Choice>
        <mc:Fallback xmlns="">
          <p:sp>
            <p:nvSpPr>
              <p:cNvPr id="5" name="文字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700" y="1266326"/>
                <a:ext cx="3769970" cy="46308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版面配置區 2"/>
              <p:cNvSpPr txBox="1">
                <a:spLocks/>
              </p:cNvSpPr>
              <p:nvPr/>
            </p:nvSpPr>
            <p:spPr>
              <a:xfrm>
                <a:off x="311699" y="1992130"/>
                <a:ext cx="5499379" cy="4630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Open Sans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9pPr>
              </a:lstStyle>
              <a:p>
                <a:r>
                  <a:rPr lang="en-US" altLang="zh-TW" sz="1400" dirty="0"/>
                  <a:t>Substitute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altLang="zh-TW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</m:acc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altLang="zh-TW" sz="1400" dirty="0"/>
                  <a:t> and </a:t>
                </a:r>
                <a14:m>
                  <m:oMath xmlns:m="http://schemas.openxmlformats.org/officeDocument/2006/math">
                    <m:r>
                      <a:rPr lang="en-US" altLang="zh-TW" sz="1400" i="1">
                        <a:latin typeface="Cambria Math" panose="02040503050406030204" pitchFamily="18" charset="0"/>
                      </a:rPr>
                      <m:t>𝑚</m:t>
                    </m:r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altLang="zh-TW" sz="1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sz="1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</m:acc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 altLang="zh-TW" sz="1400" dirty="0"/>
                  <a:t> defined in </a:t>
                </a:r>
                <a:r>
                  <a:rPr lang="en-US" altLang="zh-TW" sz="1400" dirty="0">
                    <a:hlinkClick r:id="rId3" action="ppaction://hlinksldjump"/>
                  </a:rPr>
                  <a:t>the previous page </a:t>
                </a:r>
                <a:r>
                  <a:rPr lang="en-US" altLang="zh-TW" sz="1400" dirty="0"/>
                  <a:t>into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altLang="zh-TW" sz="1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sz="1400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</m:acc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zh-TW" altLang="en-US" sz="1400" dirty="0"/>
              </a:p>
            </p:txBody>
          </p:sp>
        </mc:Choice>
        <mc:Fallback xmlns="">
          <p:sp>
            <p:nvSpPr>
              <p:cNvPr id="7" name="文字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699" y="1992130"/>
                <a:ext cx="5499379" cy="46308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字方塊 10"/>
              <p:cNvSpPr txBox="1"/>
              <p:nvPr/>
            </p:nvSpPr>
            <p:spPr>
              <a:xfrm>
                <a:off x="880240" y="1648279"/>
                <a:ext cx="4983848" cy="26096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𝒆</m:t>
                              </m:r>
                            </m:e>
                          </m:acc>
                        </m:e>
                        <m:sub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altLang="zh-TW" b="1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𝒎</m:t>
                      </m:r>
                      <m:sSub>
                        <m:sSubPr>
                          <m:ctrlP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𝒆</m:t>
                              </m:r>
                            </m:e>
                          </m:acc>
                        </m:e>
                        <m:sub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𝒗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𝒆</m:t>
                              </m:r>
                            </m:e>
                          </m:acc>
                        </m:e>
                        <m:sub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altLang="zh-TW" b="1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𝒎</m:t>
                      </m:r>
                      <m:sSub>
                        <m:sSubPr>
                          <m:ctrlP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𝒆</m:t>
                              </m:r>
                            </m:e>
                          </m:acc>
                        </m:e>
                        <m:sub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𝒗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acc>
                                <m:accPr>
                                  <m:chr m:val="̂"/>
                                  <m:ctrlPr>
                                    <a:rPr lang="en-US" altLang="zh-TW" b="1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TW" b="1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acc>
                        </m:e>
                        <m:sub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𝒎</m:t>
                          </m:r>
                        </m:sub>
                      </m:sSub>
                    </m:oMath>
                  </m:oMathPara>
                </a14:m>
                <a:endParaRPr lang="zh-TW" altLang="en-US" b="1" dirty="0"/>
              </a:p>
            </p:txBody>
          </p:sp>
        </mc:Choice>
        <mc:Fallback xmlns="">
          <p:sp>
            <p:nvSpPr>
              <p:cNvPr id="11" name="文字方塊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240" y="1648279"/>
                <a:ext cx="4983848" cy="260969"/>
              </a:xfrm>
              <a:prstGeom prst="rect">
                <a:avLst/>
              </a:prstGeom>
              <a:blipFill>
                <a:blip r:embed="rId5"/>
                <a:stretch>
                  <a:fillRect l="-978" t="-6977" r="-4768" b="-1395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字方塊 14"/>
              <p:cNvSpPr txBox="1"/>
              <p:nvPr/>
            </p:nvSpPr>
            <p:spPr>
              <a:xfrm>
                <a:off x="880239" y="2354719"/>
                <a:ext cx="4751935" cy="69358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≤−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12</m:t>
                          </m:r>
                        </m:sub>
                      </m:sSub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𝑐𝑙</m:t>
                          </m:r>
                        </m:sup>
                      </m:sSubSup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d>
                        <m:d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sub>
                                        <m:sup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𝑐𝑙</m:t>
                                          </m:r>
                                        </m:sup>
                                      </m:sSubSup>
                                      <m:d>
                                        <m:dPr>
                                          <m:ctrlP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TW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TW" i="1"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TW" i="1">
                                                  <a:latin typeface="Cambria Math" panose="02040503050406030204" pitchFamily="18" charset="0"/>
                                                </a:rPr>
                                                <m:t>𝑗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</m:e>
                                <m:sup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Sup>
                                <m:sSubSup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  <m:sup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𝑐𝑙</m:t>
                                  </m:r>
                                </m:sup>
                              </m:sSubSup>
                              <m:d>
                                <m:d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e>
                      </m:d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5" name="文字方塊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239" y="2354719"/>
                <a:ext cx="4751935" cy="69358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字方塊 15"/>
              <p:cNvSpPr txBox="1"/>
              <p:nvPr/>
            </p:nvSpPr>
            <p:spPr>
              <a:xfrm>
                <a:off x="813979" y="3045989"/>
                <a:ext cx="3532735" cy="8376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𝛼</m:t>
                                    </m:r>
                                  </m:e>
                                </m:d>
                              </m:e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1+</m:t>
                                    </m:r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𝛼</m:t>
                                    </m:r>
                                  </m:e>
                                </m:d>
                              </m:e>
                            </m:mr>
                            <m:mr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1+</m:t>
                                    </m:r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𝛼</m:t>
                                    </m:r>
                                  </m:e>
                                </m:d>
                              </m:e>
                              <m:e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𝛼</m:t>
                                    </m:r>
                                  </m:e>
                                </m:d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</m:mr>
                          </m:m>
                        </m:e>
                      </m:d>
                      <m:r>
                        <m:rPr>
                          <m:nor/>
                        </m:rPr>
                        <a:rPr lang="en-US" altLang="zh-TW" dirty="0"/>
                        <m:t>,</m:t>
                      </m:r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6" name="文字方塊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3979" y="3045989"/>
                <a:ext cx="3532735" cy="83760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字方塊 17"/>
              <p:cNvSpPr txBox="1"/>
              <p:nvPr/>
            </p:nvSpPr>
            <p:spPr>
              <a:xfrm>
                <a:off x="880239" y="4233421"/>
                <a:ext cx="4314613" cy="69826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𝑚𝑖𝑛</m:t>
                      </m:r>
                      <m:d>
                        <m:dPr>
                          <m:begChr m:val="{"/>
                          <m:endChr m:val="}"/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ad>
                            <m:radPr>
                              <m:degHide m:val="on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  <m: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den>
                              </m:f>
                            </m:e>
                          </m:rad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, </m:t>
                          </m:r>
                          <m:f>
                            <m:f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d>
                            </m:num>
                            <m:den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den>
                          </m:f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, </m:t>
                          </m:r>
                          <m:f>
                            <m:f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sSubSup>
                                <m:sSubSup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sub>
                                <m:sup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  <m:sSup>
                                <m:sSup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1+</m:t>
                                      </m:r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+4</m:t>
                              </m:r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d>
                            </m:den>
                          </m:f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8" name="文字方塊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239" y="4233421"/>
                <a:ext cx="4314613" cy="69826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字版面配置區 2"/>
              <p:cNvSpPr txBox="1">
                <a:spLocks/>
              </p:cNvSpPr>
              <p:nvPr/>
            </p:nvSpPr>
            <p:spPr>
              <a:xfrm>
                <a:off x="311699" y="3856656"/>
                <a:ext cx="6234875" cy="4630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Open Sans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9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11</m:t>
                        </m:r>
                      </m:sub>
                    </m:sSub>
                  </m:oMath>
                </a14:m>
                <a:r>
                  <a:rPr lang="en-US" altLang="zh-TW" sz="1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12</m:t>
                        </m:r>
                      </m:sub>
                    </m:sSub>
                  </m:oMath>
                </a14:m>
                <a:r>
                  <a:rPr lang="en-US" altLang="zh-TW" sz="1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altLang="zh-TW" sz="1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sz="1400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</m:acc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are positive-definite matrices 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satisfies</a:t>
                </a:r>
                <a:endParaRPr lang="zh-TW" altLang="en-US" sz="1400" dirty="0"/>
              </a:p>
            </p:txBody>
          </p:sp>
        </mc:Choice>
        <mc:Fallback xmlns="">
          <p:sp>
            <p:nvSpPr>
              <p:cNvPr id="12" name="文字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699" y="3856656"/>
                <a:ext cx="6234875" cy="463084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字方塊 12"/>
              <p:cNvSpPr txBox="1"/>
              <p:nvPr/>
            </p:nvSpPr>
            <p:spPr>
              <a:xfrm>
                <a:off x="4557122" y="3273140"/>
                <a:ext cx="2150104" cy="38561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𝑚𝑎𝑥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3" name="文字方塊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7122" y="3273140"/>
                <a:ext cx="2150104" cy="385618"/>
              </a:xfrm>
              <a:prstGeom prst="rect">
                <a:avLst/>
              </a:prstGeom>
              <a:blipFill>
                <a:blip r:embed="rId10"/>
                <a:stretch>
                  <a:fillRect l="-1989" t="-1587" b="-1587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10540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投影片編號版面配置區 31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18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11700" y="438399"/>
            <a:ext cx="8520600" cy="707400"/>
          </a:xfrm>
        </p:spPr>
        <p:txBody>
          <a:bodyPr/>
          <a:lstStyle/>
          <a:p>
            <a:r>
              <a:rPr lang="en-US" altLang="zh-TW" dirty="0"/>
              <a:t>Stability Analysis </a:t>
            </a:r>
            <a:r>
              <a:rPr lang="en-US" altLang="zh-TW" sz="2400" dirty="0"/>
              <a:t>– Rotational Dynamics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字版面配置區 2"/>
              <p:cNvSpPr txBox="1">
                <a:spLocks/>
              </p:cNvSpPr>
              <p:nvPr/>
            </p:nvSpPr>
            <p:spPr>
              <a:xfrm>
                <a:off x="311700" y="1266326"/>
                <a:ext cx="3710336" cy="4630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Open Sans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9pPr>
              </a:lstStyle>
              <a:p>
                <a:r>
                  <a:rPr lang="en-US" altLang="zh-TW" sz="1400" dirty="0"/>
                  <a:t>Let </a:t>
                </a:r>
                <a:r>
                  <a:rPr lang="en-US" altLang="zh-TW" sz="1400" dirty="0" err="1"/>
                  <a:t>Lyapunov</a:t>
                </a:r>
                <a:r>
                  <a:rPr lang="en-US" altLang="zh-TW" sz="1400" dirty="0"/>
                  <a:t> function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defined as </a:t>
                </a:r>
                <a:endParaRPr lang="zh-TW" altLang="en-US" sz="1400" dirty="0"/>
              </a:p>
            </p:txBody>
          </p:sp>
        </mc:Choice>
        <mc:Fallback xmlns="">
          <p:sp>
            <p:nvSpPr>
              <p:cNvPr id="5" name="文字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700" y="1266326"/>
                <a:ext cx="3710336" cy="46308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版面配置區 2"/>
              <p:cNvSpPr txBox="1">
                <a:spLocks/>
              </p:cNvSpPr>
              <p:nvPr/>
            </p:nvSpPr>
            <p:spPr>
              <a:xfrm>
                <a:off x="311700" y="2058390"/>
                <a:ext cx="5035552" cy="4630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Open Sans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9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is P.D. and it can be lower and upper bounded by</a:t>
                </a:r>
                <a:endParaRPr lang="zh-TW" altLang="en-US" sz="1400" dirty="0"/>
              </a:p>
            </p:txBody>
          </p:sp>
        </mc:Choice>
        <mc:Fallback xmlns="">
          <p:sp>
            <p:nvSpPr>
              <p:cNvPr id="7" name="文字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700" y="2058390"/>
                <a:ext cx="5035552" cy="46308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字方塊 10"/>
              <p:cNvSpPr txBox="1"/>
              <p:nvPr/>
            </p:nvSpPr>
            <p:spPr>
              <a:xfrm>
                <a:off x="880239" y="1648279"/>
                <a:ext cx="4732057" cy="40331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</a:rPr>
                            <m:t>Ω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Ω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en-US" altLang="zh-TW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Ψ</m:t>
                      </m:r>
                      <m:d>
                        <m:d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</m:e>
                      </m:d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Ω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1" name="文字方塊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239" y="1648279"/>
                <a:ext cx="4732057" cy="403316"/>
              </a:xfrm>
              <a:prstGeom prst="rect">
                <a:avLst/>
              </a:prstGeom>
              <a:blipFill>
                <a:blip r:embed="rId4"/>
                <a:stretch>
                  <a:fillRect l="-644" r="-257" b="-1194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字方塊 14"/>
              <p:cNvSpPr txBox="1"/>
              <p:nvPr/>
            </p:nvSpPr>
            <p:spPr>
              <a:xfrm>
                <a:off x="880239" y="2473987"/>
                <a:ext cx="4994793" cy="40331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21</m:t>
                          </m:r>
                        </m:sub>
                      </m:sSub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22</m:t>
                          </m:r>
                        </m:sub>
                      </m:sSub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5" name="文字方塊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239" y="2473987"/>
                <a:ext cx="4994793" cy="403316"/>
              </a:xfrm>
              <a:prstGeom prst="rect">
                <a:avLst/>
              </a:prstGeom>
              <a:blipFill>
                <a:blip r:embed="rId5"/>
                <a:stretch>
                  <a:fillRect l="-488" r="-488" b="-1363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字方塊 15"/>
              <p:cNvSpPr txBox="1"/>
              <p:nvPr/>
            </p:nvSpPr>
            <p:spPr>
              <a:xfrm>
                <a:off x="986256" y="2996519"/>
                <a:ext cx="1617796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≜</m:t>
                      </m:r>
                      <m:sSup>
                        <m:s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d>
                                      <m:dPr>
                                        <m:begChr m:val="‖"/>
                                        <m:endChr m:val="‖"/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𝑅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  <m:r>
                                      <m:rPr>
                                        <m:brk m:alnAt="7"/>
                                      </m:rPr>
                                      <a:rPr lang="en-US" altLang="zh-TW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</m:e>
                                  <m:e>
                                    <m:d>
                                      <m:dPr>
                                        <m:begChr m:val="‖"/>
                                        <m:endChr m:val="‖"/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b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 altLang="zh-TW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Ω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mr>
                              </m:m>
                            </m:e>
                          </m:d>
                        </m:e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6" name="文字方塊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256" y="2996519"/>
                <a:ext cx="1617796" cy="215444"/>
              </a:xfrm>
              <a:prstGeom prst="rect">
                <a:avLst/>
              </a:prstGeom>
              <a:blipFill>
                <a:blip r:embed="rId6"/>
                <a:stretch>
                  <a:fillRect l="-1509" r="-755" b="-1714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字方塊 16"/>
              <p:cNvSpPr txBox="1"/>
              <p:nvPr/>
            </p:nvSpPr>
            <p:spPr>
              <a:xfrm>
                <a:off x="880239" y="3419668"/>
                <a:ext cx="2803726" cy="43281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21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𝑚𝑎𝑥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𝐽</m:t>
                                    </m:r>
                                  </m:e>
                                </m:d>
                              </m:e>
                            </m:mr>
                            <m:mr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𝑚𝑎𝑥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𝐽</m:t>
                                    </m:r>
                                  </m:e>
                                </m:d>
                              </m:e>
                              <m:e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𝑚𝑖𝑛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𝐽</m:t>
                                    </m:r>
                                  </m:e>
                                </m:d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7" name="文字方塊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239" y="3419668"/>
                <a:ext cx="2803726" cy="432811"/>
              </a:xfrm>
              <a:prstGeom prst="rect">
                <a:avLst/>
              </a:prstGeom>
              <a:blipFill>
                <a:blip r:embed="rId7"/>
                <a:stretch>
                  <a:fillRect l="-1957" b="-1408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字方塊 17"/>
              <p:cNvSpPr txBox="1"/>
              <p:nvPr/>
            </p:nvSpPr>
            <p:spPr>
              <a:xfrm>
                <a:off x="880239" y="3971695"/>
                <a:ext cx="2821865" cy="68473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22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>
                                  <m:f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sSub>
                                      <m:sSubPr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brk m:alnAt="7"/>
                                          </m:rP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  <m:t>𝑅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2−</m:t>
                                    </m:r>
                                    <m:sSub>
                                      <m:sSubPr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zh-TW" altLang="en-US" i="1">
                                            <a:latin typeface="Cambria Math" panose="02040503050406030204" pitchFamily="18" charset="0"/>
                                          </a:rPr>
                                          <m:t>𝜓</m:t>
                                        </m:r>
                                      </m:e>
                                      <m:sub>
                                        <m: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𝑚𝑎𝑥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𝐽</m:t>
                                    </m:r>
                                  </m:e>
                                </m:d>
                              </m:e>
                            </m:mr>
                            <m:mr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𝑚𝑎𝑥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𝐽</m:t>
                                    </m:r>
                                  </m:e>
                                </m:d>
                              </m:e>
                              <m:e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𝑚𝑖𝑛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𝐽</m:t>
                                    </m:r>
                                  </m:e>
                                </m:d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8" name="文字方塊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239" y="3971695"/>
                <a:ext cx="2821865" cy="68473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063715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投影片編號版面配置區 31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19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11700" y="438399"/>
            <a:ext cx="8520600" cy="707400"/>
          </a:xfrm>
        </p:spPr>
        <p:txBody>
          <a:bodyPr/>
          <a:lstStyle/>
          <a:p>
            <a:r>
              <a:rPr lang="en-US" altLang="zh-TW" dirty="0"/>
              <a:t>Stability Analysis </a:t>
            </a:r>
            <a:r>
              <a:rPr lang="en-US" altLang="zh-TW" sz="2400" dirty="0"/>
              <a:t>– Rotational Dynamics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字版面配置區 2"/>
              <p:cNvSpPr txBox="1">
                <a:spLocks/>
              </p:cNvSpPr>
              <p:nvPr/>
            </p:nvSpPr>
            <p:spPr>
              <a:xfrm>
                <a:off x="311700" y="1266326"/>
                <a:ext cx="3769970" cy="4630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Open Sans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9pPr>
              </a:lstStyle>
              <a:p>
                <a:r>
                  <a:rPr lang="en-US" altLang="zh-TW" sz="1400" dirty="0"/>
                  <a:t>Taking the time derivative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yields</a:t>
                </a:r>
                <a:endParaRPr lang="zh-TW" altLang="en-US" sz="1400" dirty="0"/>
              </a:p>
            </p:txBody>
          </p:sp>
        </mc:Choice>
        <mc:Fallback xmlns="">
          <p:sp>
            <p:nvSpPr>
              <p:cNvPr id="5" name="文字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700" y="1266326"/>
                <a:ext cx="3769970" cy="46308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版面配置區 2"/>
              <p:cNvSpPr txBox="1">
                <a:spLocks/>
              </p:cNvSpPr>
              <p:nvPr/>
            </p:nvSpPr>
            <p:spPr>
              <a:xfrm>
                <a:off x="311699" y="1992130"/>
                <a:ext cx="5406613" cy="4630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Open Sans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9pPr>
              </a:lstStyle>
              <a:p>
                <a:r>
                  <a:rPr lang="en-US" altLang="zh-TW" sz="1400" dirty="0"/>
                  <a:t>Substitute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altLang="zh-TW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</m:acc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r>
                  <a:rPr lang="en-US" altLang="zh-TW" sz="1400" dirty="0"/>
                  <a:t> and </a:t>
                </a:r>
                <a14:m>
                  <m:oMath xmlns:m="http://schemas.openxmlformats.org/officeDocument/2006/math">
                    <m:r>
                      <a:rPr lang="en-US" altLang="zh-TW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altLang="zh-TW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</m:acc>
                      </m:e>
                      <m:sub>
                        <m:r>
                          <m:rPr>
                            <m:sty m:val="p"/>
                          </m:rPr>
                          <a:rPr lang="en-US" altLang="zh-TW" sz="14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Ω</m:t>
                        </m:r>
                      </m:sub>
                    </m:sSub>
                  </m:oMath>
                </a14:m>
                <a:r>
                  <a:rPr lang="en-US" altLang="zh-TW" sz="1400" dirty="0"/>
                  <a:t> defined in </a:t>
                </a:r>
                <a:r>
                  <a:rPr lang="en-US" altLang="zh-TW" sz="1400" dirty="0">
                    <a:hlinkClick r:id="rId3" action="ppaction://hlinksldjump"/>
                  </a:rPr>
                  <a:t>the previous page </a:t>
                </a:r>
                <a:r>
                  <a:rPr lang="en-US" altLang="zh-TW" sz="1400" dirty="0"/>
                  <a:t>into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altLang="zh-TW" sz="1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sz="1400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</m:acc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zh-TW" altLang="en-US" sz="1400" dirty="0"/>
              </a:p>
            </p:txBody>
          </p:sp>
        </mc:Choice>
        <mc:Fallback xmlns="">
          <p:sp>
            <p:nvSpPr>
              <p:cNvPr id="7" name="文字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699" y="1992130"/>
                <a:ext cx="5406613" cy="46308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字方塊 10"/>
              <p:cNvSpPr txBox="1"/>
              <p:nvPr/>
            </p:nvSpPr>
            <p:spPr>
              <a:xfrm>
                <a:off x="880239" y="1648279"/>
                <a:ext cx="5229013" cy="29065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altLang="zh-TW">
                                  <a:latin typeface="Cambria Math" panose="02040503050406030204" pitchFamily="18" charset="0"/>
                                </a:rPr>
                                <m:t>Ω</m:t>
                              </m:r>
                            </m:sub>
                          </m:s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sub>
                          </m:sSub>
                        </m:e>
                      </m:d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𝑱</m:t>
                          </m:r>
                          <m:sSub>
                            <m:sSubPr>
                              <m:ctrlP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̇"/>
                                  <m:ctrlPr>
                                    <a:rPr lang="en-US" altLang="zh-TW" b="1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TW" b="1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𝒆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TW" b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𝛀</m:t>
                              </m:r>
                            </m:sub>
                          </m:sSub>
                        </m:e>
                      </m:d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Ω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𝒆</m:t>
                              </m:r>
                            </m:e>
                          </m:acc>
                        </m:e>
                        <m:sub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𝑹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Ω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TW" b="1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acc>
                                <m:accPr>
                                  <m:chr m:val="̂"/>
                                  <m:ctrlPr>
                                    <a:rPr lang="en-US" altLang="zh-TW" b="1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TW" b="1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acc>
                        </m:e>
                        <m:sub>
                          <m:r>
                            <a:rPr lang="en-US" altLang="zh-TW" b="1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𝒅𝒊𝒂𝒈</m:t>
                          </m:r>
                        </m:sub>
                      </m:sSub>
                    </m:oMath>
                  </m:oMathPara>
                </a14:m>
                <a:endParaRPr lang="zh-TW" altLang="en-US" b="1" dirty="0"/>
              </a:p>
            </p:txBody>
          </p:sp>
        </mc:Choice>
        <mc:Fallback xmlns="">
          <p:sp>
            <p:nvSpPr>
              <p:cNvPr id="11" name="文字方塊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239" y="1648279"/>
                <a:ext cx="5229013" cy="290657"/>
              </a:xfrm>
              <a:prstGeom prst="rect">
                <a:avLst/>
              </a:prstGeom>
              <a:blipFill>
                <a:blip r:embed="rId5"/>
                <a:stretch>
                  <a:fillRect l="-932" t="-6250" r="-932" b="-2083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字方塊 14"/>
              <p:cNvSpPr txBox="1"/>
              <p:nvPr/>
            </p:nvSpPr>
            <p:spPr>
              <a:xfrm>
                <a:off x="880239" y="2354719"/>
                <a:ext cx="4751935" cy="69358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≤−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𝑐𝑙</m:t>
                          </m:r>
                        </m:sup>
                      </m:sSubSup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d>
                        <m:d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𝑑𝑖𝑎𝑔</m:t>
                                          </m:r>
                                        </m:sub>
                                        <m:sup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𝑐𝑙</m:t>
                                          </m:r>
                                        </m:sup>
                                      </m:sSubSup>
                                      <m:d>
                                        <m:dPr>
                                          <m:ctrlP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TW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TW" i="1"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TW" i="1">
                                                  <a:latin typeface="Cambria Math" panose="02040503050406030204" pitchFamily="18" charset="0"/>
                                                </a:rPr>
                                                <m:t>𝑗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</m:e>
                                <m:sup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Sup>
                                <m:sSubSup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𝑑𝑖𝑎𝑔</m:t>
                                  </m:r>
                                </m:sub>
                                <m:sup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𝑐𝑙</m:t>
                                  </m:r>
                                </m:sup>
                              </m:sSubSup>
                              <m:d>
                                <m:d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e>
                      </m:d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5" name="文字方塊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239" y="2354719"/>
                <a:ext cx="4751935" cy="69358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字方塊 15"/>
              <p:cNvSpPr txBox="1"/>
              <p:nvPr/>
            </p:nvSpPr>
            <p:spPr>
              <a:xfrm>
                <a:off x="880239" y="3092371"/>
                <a:ext cx="2552075" cy="84619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  <m:t>𝐶</m:t>
                                        </m:r>
                                      </m:e>
                                      <m:sub>
                                        <m: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  <m:sSub>
                                      <m:sSubPr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TW">
                                            <a:latin typeface="Cambria Math" panose="02040503050406030204" pitchFamily="18" charset="0"/>
                                          </a:rPr>
                                          <m:t>Ω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e>
                            </m:mr>
                            <m:mr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  <m:t>𝐶</m:t>
                                        </m:r>
                                      </m:e>
                                      <m:sub>
                                        <m: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  <m:sSub>
                                      <m:sSubPr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TW">
                                            <a:latin typeface="Cambria Math" panose="02040503050406030204" pitchFamily="18" charset="0"/>
                                          </a:rPr>
                                          <m:t>Ω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e>
                              <m:e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altLang="zh-TW">
                                        <a:latin typeface="Cambria Math" panose="02040503050406030204" pitchFamily="18" charset="0"/>
                                      </a:rPr>
                                      <m:t>Ω</m:t>
                                    </m:r>
                                  </m:sub>
                                </m:s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𝑚𝑎𝑥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𝐽</m:t>
                                    </m:r>
                                  </m:e>
                                </m:d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6" name="文字方塊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239" y="3092371"/>
                <a:ext cx="2552075" cy="84619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字方塊 17"/>
              <p:cNvSpPr txBox="1"/>
              <p:nvPr/>
            </p:nvSpPr>
            <p:spPr>
              <a:xfrm>
                <a:off x="880239" y="4292804"/>
                <a:ext cx="3969027" cy="68781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𝑚𝑖𝑛</m:t>
                      </m:r>
                      <m:d>
                        <m:dPr>
                          <m:begChr m:val="{"/>
                          <m:endChr m:val="}"/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altLang="zh-TW">
                                      <a:latin typeface="Cambria Math" panose="02040503050406030204" pitchFamily="18" charset="0"/>
                                    </a:rPr>
                                    <m:t>Ω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𝐽</m:t>
                                  </m:r>
                                </m:e>
                              </m:d>
                            </m:den>
                          </m:f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,</m:t>
                          </m:r>
                          <m:f>
                            <m:f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altLang="zh-TW">
                                      <a:latin typeface="Cambria Math" panose="02040503050406030204" pitchFamily="18" charset="0"/>
                                    </a:rPr>
                                    <m:t>Ω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altLang="zh-TW">
                                      <a:latin typeface="Cambria Math" panose="02040503050406030204" pitchFamily="18" charset="0"/>
                                    </a:rPr>
                                    <m:t>Ω</m:t>
                                  </m:r>
                                </m:sub>
                                <m:sup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+4</m:t>
                              </m:r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𝐽</m:t>
                                  </m:r>
                                </m:e>
                              </m:d>
                            </m:den>
                          </m:f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,</m:t>
                          </m:r>
                          <m:rad>
                            <m:radPr>
                              <m:degHide m:val="on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  <m: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𝑚𝑖𝑛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𝐽</m:t>
                                      </m:r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𝑚𝑎𝑥</m:t>
                                      </m:r>
                                    </m:sub>
                                  </m:sSub>
                                  <m:sSup>
                                    <m:sSup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𝐽</m:t>
                                          </m:r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rad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8" name="文字方塊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239" y="4292804"/>
                <a:ext cx="3969027" cy="68781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字版面配置區 2"/>
              <p:cNvSpPr txBox="1">
                <a:spLocks/>
              </p:cNvSpPr>
              <p:nvPr/>
            </p:nvSpPr>
            <p:spPr>
              <a:xfrm>
                <a:off x="311699" y="3906233"/>
                <a:ext cx="6234875" cy="4630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Open Sans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9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21</m:t>
                        </m:r>
                      </m:sub>
                    </m:sSub>
                  </m:oMath>
                </a14:m>
                <a:r>
                  <a:rPr lang="en-US" altLang="zh-TW" sz="1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22</m:t>
                        </m:r>
                      </m:sub>
                    </m:sSub>
                  </m:oMath>
                </a14:m>
                <a:r>
                  <a:rPr lang="en-US" altLang="zh-TW" sz="1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altLang="zh-TW" sz="1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sz="1400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</m:acc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are positive-definite matrices 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satisfies</a:t>
                </a:r>
                <a:endParaRPr lang="zh-TW" altLang="en-US" sz="1400" dirty="0"/>
              </a:p>
            </p:txBody>
          </p:sp>
        </mc:Choice>
        <mc:Fallback xmlns="">
          <p:sp>
            <p:nvSpPr>
              <p:cNvPr id="12" name="文字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699" y="3906233"/>
                <a:ext cx="6234875" cy="463084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38061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Outlines</a:t>
            </a:r>
            <a:endParaRPr dirty="0"/>
          </a:p>
        </p:txBody>
      </p:sp>
      <p:sp>
        <p:nvSpPr>
          <p:cNvPr id="119" name="Google Shape;119;p2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Clr>
                <a:srgbClr val="000000"/>
              </a:buClr>
              <a:buFont typeface="Calibri"/>
              <a:buChar char="●"/>
            </a:pPr>
            <a:r>
              <a:rPr lang="en-US" dirty="0">
                <a:solidFill>
                  <a:srgbClr val="000000"/>
                </a:solidFill>
                <a:latin typeface="Open Sans" panose="02020500000000000000" charset="0"/>
                <a:ea typeface="Open Sans" panose="02020500000000000000" charset="0"/>
                <a:cs typeface="Open Sans" panose="02020500000000000000" charset="0"/>
                <a:sym typeface="Calibri"/>
              </a:rPr>
              <a:t>Motivation</a:t>
            </a:r>
          </a:p>
          <a:p>
            <a:pPr lvl="0">
              <a:lnSpc>
                <a:spcPct val="150000"/>
              </a:lnSpc>
              <a:buClr>
                <a:srgbClr val="000000"/>
              </a:buClr>
              <a:buFont typeface="Calibri"/>
              <a:buChar char="●"/>
            </a:pPr>
            <a:r>
              <a:rPr lang="en-US" dirty="0">
                <a:solidFill>
                  <a:srgbClr val="000000"/>
                </a:solidFill>
                <a:latin typeface="Open Sans" panose="02020500000000000000" charset="0"/>
                <a:ea typeface="Open Sans" panose="02020500000000000000" charset="0"/>
                <a:cs typeface="Open Sans" panose="02020500000000000000" charset="0"/>
                <a:sym typeface="Calibri"/>
              </a:rPr>
              <a:t>Problem Formulation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-US" dirty="0">
                <a:solidFill>
                  <a:srgbClr val="000000"/>
                </a:solidFill>
                <a:latin typeface="Open Sans" panose="02020500000000000000" charset="0"/>
                <a:ea typeface="Open Sans" panose="02020500000000000000" charset="0"/>
                <a:cs typeface="Open Sans" panose="02020500000000000000" charset="0"/>
                <a:sym typeface="Calibri"/>
              </a:rPr>
              <a:t>Controller Design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-US" dirty="0">
                <a:solidFill>
                  <a:srgbClr val="000000"/>
                </a:solidFill>
                <a:latin typeface="Open Sans" panose="02020500000000000000" charset="0"/>
                <a:ea typeface="Open Sans" panose="02020500000000000000" charset="0"/>
                <a:cs typeface="Open Sans" panose="02020500000000000000" charset="0"/>
                <a:sym typeface="Calibri"/>
              </a:rPr>
              <a:t>Stability Analysis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-US" dirty="0">
                <a:solidFill>
                  <a:srgbClr val="000000"/>
                </a:solidFill>
                <a:latin typeface="Open Sans" panose="02020500000000000000" charset="0"/>
                <a:ea typeface="Open Sans" panose="02020500000000000000" charset="0"/>
                <a:cs typeface="Open Sans" panose="02020500000000000000" charset="0"/>
                <a:sym typeface="Calibri"/>
              </a:rPr>
              <a:t>Simulation and Experiments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-US" dirty="0">
                <a:solidFill>
                  <a:srgbClr val="000000"/>
                </a:solidFill>
                <a:latin typeface="Open Sans" panose="02020500000000000000" charset="0"/>
                <a:ea typeface="Open Sans" panose="02020500000000000000" charset="0"/>
                <a:cs typeface="Open Sans" panose="02020500000000000000" charset="0"/>
                <a:sym typeface="Calibri"/>
              </a:rPr>
              <a:t>Conclusion</a:t>
            </a:r>
            <a:endParaRPr dirty="0">
              <a:solidFill>
                <a:srgbClr val="000000"/>
              </a:solidFill>
              <a:latin typeface="Open Sans" panose="02020500000000000000" charset="0"/>
              <a:ea typeface="Open Sans" panose="02020500000000000000" charset="0"/>
              <a:cs typeface="Open Sans" panose="02020500000000000000" charset="0"/>
              <a:sym typeface="Calibri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</a:t>
            </a:fld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投影片編號版面配置區 31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20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11700" y="438399"/>
            <a:ext cx="8520600" cy="707400"/>
          </a:xfrm>
        </p:spPr>
        <p:txBody>
          <a:bodyPr/>
          <a:lstStyle/>
          <a:p>
            <a:r>
              <a:rPr lang="en-US" altLang="zh-TW" dirty="0"/>
              <a:t>Stability Analysis </a:t>
            </a:r>
            <a:r>
              <a:rPr lang="en-US" altLang="zh-TW" sz="2400" dirty="0"/>
              <a:t>– Overall System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字版面配置區 2"/>
              <p:cNvSpPr txBox="1">
                <a:spLocks/>
              </p:cNvSpPr>
              <p:nvPr/>
            </p:nvSpPr>
            <p:spPr>
              <a:xfrm>
                <a:off x="311700" y="1266326"/>
                <a:ext cx="7162526" cy="4630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Open Sans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9pPr>
              </a:lstStyle>
              <a:p>
                <a:r>
                  <a:rPr lang="en-US" altLang="zh-TW" sz="1400" dirty="0"/>
                  <a:t>Let </a:t>
                </a:r>
                <a14:m>
                  <m:oMath xmlns:m="http://schemas.openxmlformats.org/officeDocument/2006/math">
                    <m:r>
                      <a:rPr lang="en-US" altLang="zh-TW" sz="1400" i="1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altLang="zh-TW" sz="14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TW" sz="1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be a </a:t>
                </a:r>
                <a:r>
                  <a:rPr lang="en-US" altLang="zh-TW" sz="1400" dirty="0" err="1"/>
                  <a:t>Lyapunov</a:t>
                </a:r>
                <a:r>
                  <a:rPr lang="en-US" altLang="zh-TW" sz="1400" dirty="0"/>
                  <a:t> function for the system containing rotational and translational dynamics</a:t>
                </a:r>
                <a:endParaRPr lang="zh-TW" altLang="en-US" sz="1400" dirty="0"/>
              </a:p>
            </p:txBody>
          </p:sp>
        </mc:Choice>
        <mc:Fallback xmlns="">
          <p:sp>
            <p:nvSpPr>
              <p:cNvPr id="5" name="文字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700" y="1266326"/>
                <a:ext cx="7162526" cy="463084"/>
              </a:xfrm>
              <a:prstGeom prst="rect">
                <a:avLst/>
              </a:prstGeom>
              <a:blipFill>
                <a:blip r:embed="rId2"/>
                <a:stretch>
                  <a:fillRect b="-4473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版面配置區 2"/>
              <p:cNvSpPr txBox="1">
                <a:spLocks/>
              </p:cNvSpPr>
              <p:nvPr/>
            </p:nvSpPr>
            <p:spPr>
              <a:xfrm>
                <a:off x="311700" y="2934929"/>
                <a:ext cx="6089101" cy="4630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Open Sans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9pPr>
              </a:lstStyle>
              <a:p>
                <a:r>
                  <a:rPr lang="en-US" altLang="zh-TW" sz="1400" dirty="0"/>
                  <a:t>Taking the time derivative of </a:t>
                </a:r>
                <a14:m>
                  <m:oMath xmlns:m="http://schemas.openxmlformats.org/officeDocument/2006/math">
                    <m:r>
                      <a:rPr lang="en-US" altLang="zh-TW" sz="1400" i="1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and substituting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altLang="zh-TW" sz="1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sz="1400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</m:acc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altLang="zh-TW" sz="1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sz="1400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</m:acc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yields</a:t>
                </a:r>
                <a:endParaRPr lang="zh-TW" altLang="en-US" sz="1400" dirty="0"/>
              </a:p>
            </p:txBody>
          </p:sp>
        </mc:Choice>
        <mc:Fallback xmlns="">
          <p:sp>
            <p:nvSpPr>
              <p:cNvPr id="7" name="文字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700" y="2934929"/>
                <a:ext cx="6089101" cy="46308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字方塊 10"/>
              <p:cNvSpPr txBox="1"/>
              <p:nvPr/>
            </p:nvSpPr>
            <p:spPr>
              <a:xfrm>
                <a:off x="853734" y="1891427"/>
                <a:ext cx="915430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n-US" altLang="zh-TW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1" name="文字方塊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734" y="1891427"/>
                <a:ext cx="915430" cy="215444"/>
              </a:xfrm>
              <a:prstGeom prst="rect">
                <a:avLst/>
              </a:prstGeom>
              <a:blipFill>
                <a:blip r:embed="rId4"/>
                <a:stretch>
                  <a:fillRect l="-5333" r="-2667" b="-1388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字方塊 13"/>
              <p:cNvSpPr txBox="1"/>
              <p:nvPr/>
            </p:nvSpPr>
            <p:spPr>
              <a:xfrm>
                <a:off x="1011744" y="2153716"/>
                <a:ext cx="3825300" cy="40331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𝑚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4" name="文字方塊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1744" y="2153716"/>
                <a:ext cx="3825300" cy="403316"/>
              </a:xfrm>
              <a:prstGeom prst="rect">
                <a:avLst/>
              </a:prstGeom>
              <a:blipFill>
                <a:blip r:embed="rId5"/>
                <a:stretch>
                  <a:fillRect l="-478" r="-3668" b="-1363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字方塊 16"/>
              <p:cNvSpPr txBox="1"/>
              <p:nvPr/>
            </p:nvSpPr>
            <p:spPr>
              <a:xfrm>
                <a:off x="1206265" y="2577566"/>
                <a:ext cx="4445742" cy="40331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</a:rPr>
                            <m:t>Ω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Ω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en-US" altLang="zh-TW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Ψ</m:t>
                      </m:r>
                      <m:d>
                        <m:d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</m:e>
                      </m:d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Ω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7" name="文字方塊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6265" y="2577566"/>
                <a:ext cx="4445742" cy="403316"/>
              </a:xfrm>
              <a:prstGeom prst="rect">
                <a:avLst/>
              </a:prstGeom>
              <a:blipFill>
                <a:blip r:embed="rId6"/>
                <a:stretch>
                  <a:fillRect l="-1235" r="-823" b="-1363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文字方塊 18"/>
          <p:cNvSpPr txBox="1"/>
          <p:nvPr/>
        </p:nvSpPr>
        <p:spPr>
          <a:xfrm>
            <a:off x="5652007" y="2664248"/>
            <a:ext cx="1001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Open Sans" panose="02020500000000000000" charset="0"/>
                <a:ea typeface="Open Sans" panose="02020500000000000000" charset="0"/>
                <a:cs typeface="Open Sans" panose="02020500000000000000" charset="0"/>
              </a:rPr>
              <a:t>… P.D.</a:t>
            </a:r>
            <a:endParaRPr lang="zh-TW" altLang="en-US" dirty="0">
              <a:latin typeface="Open Sans" panose="02020500000000000000" charset="0"/>
              <a:cs typeface="Open Sans" panose="02020500000000000000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字方塊 19"/>
              <p:cNvSpPr txBox="1"/>
              <p:nvPr/>
            </p:nvSpPr>
            <p:spPr>
              <a:xfrm>
                <a:off x="853734" y="3269293"/>
                <a:ext cx="5507662" cy="69358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</m:acc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</m:acc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</m:acc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≤−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12</m:t>
                          </m:r>
                        </m:sub>
                      </m:sSub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𝑐𝑙</m:t>
                          </m:r>
                        </m:sup>
                      </m:sSubSup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d>
                        <m:d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sub>
                                        <m:sup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𝑐𝑙</m:t>
                                          </m:r>
                                        </m:sup>
                                      </m:sSubSup>
                                      <m:d>
                                        <m:dPr>
                                          <m:ctrlP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TW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TW" i="1"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TW" i="1">
                                                  <a:latin typeface="Cambria Math" panose="02040503050406030204" pitchFamily="18" charset="0"/>
                                                </a:rPr>
                                                <m:t>𝑗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</m:e>
                                <m:sup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Sup>
                                <m:sSubSup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  <m:sup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𝑐𝑙</m:t>
                                  </m:r>
                                </m:sup>
                              </m:sSubSup>
                              <m:d>
                                <m:d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e>
                      </m:d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0" name="文字方塊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734" y="3269293"/>
                <a:ext cx="5507662" cy="69358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字方塊 20"/>
              <p:cNvSpPr txBox="1"/>
              <p:nvPr/>
            </p:nvSpPr>
            <p:spPr>
              <a:xfrm>
                <a:off x="2007190" y="3909944"/>
                <a:ext cx="4393611" cy="69358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𝑐𝑙</m:t>
                          </m:r>
                        </m:sup>
                      </m:sSubSup>
                      <m:sSubSup>
                        <m:sSub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𝑑𝑖𝑎𝑔</m:t>
                          </m:r>
                        </m:sub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d>
                        <m:d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𝑑𝑖𝑎𝑔</m:t>
                                          </m:r>
                                        </m:sub>
                                        <m:sup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𝑐𝑙</m:t>
                                          </m:r>
                                        </m:sup>
                                      </m:sSubSup>
                                      <m:d>
                                        <m:dPr>
                                          <m:ctrlP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TW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TW" i="1"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TW" i="1">
                                                  <a:latin typeface="Cambria Math" panose="02040503050406030204" pitchFamily="18" charset="0"/>
                                                </a:rPr>
                                                <m:t>𝑗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</m:e>
                                <m:sup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Sup>
                                <m:sSubSup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𝑑𝑖𝑎𝑔</m:t>
                                  </m:r>
                                </m:sub>
                                <m:sup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𝑐𝑙</m:t>
                                  </m:r>
                                </m:sup>
                              </m:sSubSup>
                              <m:d>
                                <m:d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e>
                      </m:d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𝑑𝑖𝑎𝑔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1" name="文字方塊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7190" y="3909944"/>
                <a:ext cx="4393611" cy="69358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字方塊 21"/>
              <p:cNvSpPr txBox="1"/>
              <p:nvPr/>
            </p:nvSpPr>
            <p:spPr>
              <a:xfrm>
                <a:off x="1963678" y="4582055"/>
                <a:ext cx="3204669" cy="3972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dirty="0">
                    <a:latin typeface="Open Sans" panose="02020500000000000000" charset="0"/>
                    <a:ea typeface="Open Sans" panose="02020500000000000000" charset="0"/>
                    <a:cs typeface="Open Sans" panose="02020500000000000000" charset="0"/>
                  </a:rPr>
                  <a:t>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𝑚𝑖𝑛</m:t>
                        </m:r>
                      </m:sub>
                    </m:sSub>
                    <m:d>
                      <m:d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&gt;</m:t>
                    </m:r>
                    <m:f>
                      <m:fPr>
                        <m:type m:val="skw"/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4</m:t>
                        </m:r>
                        <m:sSup>
                          <m:sSupPr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‖"/>
                                <m:endChr m:val="‖"/>
                                <m:ctrlP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𝑊</m:t>
                                    </m:r>
                                  </m:e>
                                  <m:sub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12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b>
                          <m:sSub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𝑚𝑖𝑛</m:t>
                            </m:r>
                          </m:sub>
                        </m:sSub>
                        <m:d>
                          <m:d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</m:den>
                    </m:f>
                  </m:oMath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2" name="文字方塊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63678" y="4582055"/>
                <a:ext cx="3204669" cy="397288"/>
              </a:xfrm>
              <a:prstGeom prst="rect">
                <a:avLst/>
              </a:prstGeom>
              <a:blipFill>
                <a:blip r:embed="rId9"/>
                <a:stretch>
                  <a:fillRect l="-570" t="-96923" b="-16000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文字方塊 22"/>
          <p:cNvSpPr txBox="1"/>
          <p:nvPr/>
        </p:nvSpPr>
        <p:spPr>
          <a:xfrm>
            <a:off x="6400801" y="4120456"/>
            <a:ext cx="1001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Open Sans" panose="02020500000000000000" charset="0"/>
                <a:ea typeface="Open Sans" panose="02020500000000000000" charset="0"/>
                <a:cs typeface="Open Sans" panose="02020500000000000000" charset="0"/>
              </a:rPr>
              <a:t>… N.D.</a:t>
            </a:r>
            <a:endParaRPr lang="zh-TW" altLang="en-US" dirty="0">
              <a:latin typeface="Open Sans" panose="02020500000000000000" charset="0"/>
              <a:cs typeface="Open Sans" panose="0202050000000000000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5965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投影片編號版面配置區 58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21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Simulation </a:t>
            </a:r>
            <a:r>
              <a:rPr lang="en-US" altLang="zh-TW" sz="2400" dirty="0"/>
              <a:t>– Setup and Ground Truth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字版面配置區 2"/>
              <p:cNvSpPr txBox="1">
                <a:spLocks/>
              </p:cNvSpPr>
              <p:nvPr/>
            </p:nvSpPr>
            <p:spPr>
              <a:xfrm>
                <a:off x="311700" y="1266326"/>
                <a:ext cx="7539948" cy="11111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Open Sans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9pPr>
              </a:lstStyle>
              <a:p>
                <a:r>
                  <a:rPr lang="en-US" altLang="zh-TW" sz="1400" dirty="0"/>
                  <a:t>A six-rotor multirotor was used as our model in ROS Gazebo</a:t>
                </a:r>
              </a:p>
              <a:p>
                <a:r>
                  <a:rPr lang="en-US" altLang="zh-TW" sz="1400" dirty="0"/>
                  <a:t>The ground truth of moment of inertia </a:t>
                </a:r>
                <a14:m>
                  <m:oMath xmlns:m="http://schemas.openxmlformats.org/officeDocument/2006/math">
                    <m:r>
                      <a:rPr lang="en-US" altLang="zh-TW" sz="1400" i="1">
                        <a:latin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en-US" altLang="zh-TW" sz="1400" dirty="0"/>
                  <a:t> and </a:t>
                </a:r>
                <a14:m>
                  <m:oMath xmlns:m="http://schemas.openxmlformats.org/officeDocument/2006/math">
                    <m:r>
                      <a:rPr lang="en-US" altLang="zh-TW" sz="1400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altLang="zh-TW" sz="1400" dirty="0"/>
                  <a:t> were unknown parameters to be estimated in the simulations, and were used for evaluating the estimate error but not for implementing the controller</a:t>
                </a:r>
                <a:endParaRPr lang="zh-TW" altLang="en-US" sz="1400" dirty="0"/>
              </a:p>
            </p:txBody>
          </p:sp>
        </mc:Choice>
        <mc:Fallback xmlns="">
          <p:sp>
            <p:nvSpPr>
              <p:cNvPr id="11" name="文字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700" y="1266326"/>
                <a:ext cx="7539948" cy="1111114"/>
              </a:xfrm>
              <a:prstGeom prst="rect">
                <a:avLst/>
              </a:prstGeom>
              <a:blipFill>
                <a:blip r:embed="rId2"/>
                <a:stretch>
                  <a:fillRect b="-494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632" y="2491341"/>
            <a:ext cx="3889248" cy="221404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3" name="表格 1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50111690"/>
                  </p:ext>
                </p:extLst>
              </p:nvPr>
            </p:nvGraphicFramePr>
            <p:xfrm>
              <a:off x="4811221" y="2803499"/>
              <a:ext cx="3040427" cy="1589723"/>
            </p:xfrm>
            <a:graphic>
              <a:graphicData uri="http://schemas.openxmlformats.org/drawingml/2006/table">
                <a:tbl>
                  <a:tblPr firstRow="1" bandRow="1"/>
                  <a:tblGrid>
                    <a:gridCol w="1112002">
                      <a:extLst>
                        <a:ext uri="{9D8B030D-6E8A-4147-A177-3AD203B41FA5}">
                          <a16:colId xmlns:a16="http://schemas.microsoft.com/office/drawing/2014/main" val="4004287148"/>
                        </a:ext>
                      </a:extLst>
                    </a:gridCol>
                    <a:gridCol w="1928425">
                      <a:extLst>
                        <a:ext uri="{9D8B030D-6E8A-4147-A177-3AD203B41FA5}">
                          <a16:colId xmlns:a16="http://schemas.microsoft.com/office/drawing/2014/main" val="424454185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Parameter</a:t>
                          </a:r>
                          <a:endParaRPr lang="zh-TW" altLang="en-US" sz="1400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Value</a:t>
                          </a:r>
                          <a:endParaRPr lang="zh-TW" altLang="en-US" sz="1400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5103728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oMath>
                            </m:oMathPara>
                          </a14:m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1.568(kg)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76794281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𝐽</m:t>
                                </m:r>
                              </m:oMath>
                            </m:oMathPara>
                          </a14:m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altLang="zh-TW" sz="950" i="1" smtClean="0">
                                      <a:solidFill>
                                        <a:schemeClr val="bg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3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en-US" altLang="zh-TW" sz="950" i="1" smtClean="0">
                                          <a:solidFill>
                                            <a:schemeClr val="bg2">
                                              <a:lumMod val="5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altLang="zh-TW" sz="950" smtClean="0">
                                            <a:solidFill>
                                              <a:schemeClr val="bg2">
                                                <a:lumMod val="50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  <m:r>
                                          <a:rPr lang="en-US" altLang="zh-TW" sz="950" smtClean="0">
                                            <a:solidFill>
                                              <a:schemeClr val="bg2">
                                                <a:lumMod val="50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.035</m:t>
                                        </m:r>
                                      </m:e>
                                      <m:e>
                                        <m:r>
                                          <a:rPr lang="en-US" altLang="zh-TW" sz="950" smtClean="0">
                                            <a:solidFill>
                                              <a:schemeClr val="bg2">
                                                <a:lumMod val="50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lang="en-US" altLang="zh-TW" sz="950" smtClean="0">
                                            <a:solidFill>
                                              <a:schemeClr val="bg2">
                                                <a:lumMod val="50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</m:mr>
                                    <m:mr>
                                      <m:e>
                                        <m:r>
                                          <a:rPr lang="en-US" altLang="zh-TW" sz="950" smtClean="0">
                                            <a:solidFill>
                                              <a:schemeClr val="bg2">
                                                <a:lumMod val="50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lang="en-US" altLang="zh-TW" sz="950" smtClean="0">
                                            <a:solidFill>
                                              <a:schemeClr val="bg2">
                                                <a:lumMod val="50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0.046</m:t>
                                        </m:r>
                                      </m:e>
                                      <m:e>
                                        <m:r>
                                          <a:rPr lang="en-US" altLang="zh-TW" sz="950" smtClean="0">
                                            <a:solidFill>
                                              <a:schemeClr val="bg2">
                                                <a:lumMod val="50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</m:mr>
                                    <m:mr>
                                      <m:e>
                                        <m:r>
                                          <a:rPr lang="en-US" altLang="zh-TW" sz="950" smtClean="0">
                                            <a:solidFill>
                                              <a:schemeClr val="bg2">
                                                <a:lumMod val="50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lang="en-US" altLang="zh-TW" sz="950" smtClean="0">
                                            <a:solidFill>
                                              <a:schemeClr val="bg2">
                                                <a:lumMod val="50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lang="en-US" altLang="zh-TW" sz="950" smtClean="0">
                                            <a:solidFill>
                                              <a:schemeClr val="bg2">
                                                <a:lumMod val="50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0.0977</m:t>
                                        </m:r>
                                      </m:e>
                                    </m:mr>
                                  </m:m>
                                </m:e>
                              </m:d>
                            </m:oMath>
                          </a14:m>
                          <a:r>
                            <a:rPr lang="en-US" altLang="zh-TW" sz="95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</a:rPr>
                            <a:t>(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950" smtClean="0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𝑘𝑔</m:t>
                              </m:r>
                              <m:r>
                                <a:rPr lang="en-US" altLang="zh-TW" sz="950" smtClean="0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∙</m:t>
                              </m:r>
                              <m:sSup>
                                <m:sSupPr>
                                  <m:ctrlPr>
                                    <a:rPr lang="en-US" altLang="zh-TW" sz="950" i="1" smtClean="0">
                                      <a:solidFill>
                                        <a:schemeClr val="bg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TW" sz="950" smtClean="0">
                                      <a:solidFill>
                                        <a:schemeClr val="bg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p>
                                  <m:r>
                                    <a:rPr lang="en-US" altLang="zh-TW" sz="950" smtClean="0">
                                      <a:solidFill>
                                        <a:schemeClr val="bg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altLang="zh-TW" sz="95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</a:rPr>
                            <a:t>)</a:t>
                          </a:r>
                          <a:endParaRPr lang="zh-TW" altLang="en-US" sz="950" dirty="0">
                            <a:solidFill>
                              <a:schemeClr val="bg2">
                                <a:lumMod val="50000"/>
                              </a:schemeClr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45102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oMath>
                            </m:oMathPara>
                          </a14:m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0.215(m)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50007614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3" name="表格 1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50111690"/>
                  </p:ext>
                </p:extLst>
              </p:nvPr>
            </p:nvGraphicFramePr>
            <p:xfrm>
              <a:off x="4811221" y="2803499"/>
              <a:ext cx="3040427" cy="1589723"/>
            </p:xfrm>
            <a:graphic>
              <a:graphicData uri="http://schemas.openxmlformats.org/drawingml/2006/table">
                <a:tbl>
                  <a:tblPr firstRow="1" bandRow="1"/>
                  <a:tblGrid>
                    <a:gridCol w="1112002">
                      <a:extLst>
                        <a:ext uri="{9D8B030D-6E8A-4147-A177-3AD203B41FA5}">
                          <a16:colId xmlns:a16="http://schemas.microsoft.com/office/drawing/2014/main" val="4004287148"/>
                        </a:ext>
                      </a:extLst>
                    </a:gridCol>
                    <a:gridCol w="1928425">
                      <a:extLst>
                        <a:ext uri="{9D8B030D-6E8A-4147-A177-3AD203B41FA5}">
                          <a16:colId xmlns:a16="http://schemas.microsoft.com/office/drawing/2014/main" val="424454185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dirty="0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Parameter</a:t>
                          </a:r>
                          <a:endParaRPr lang="zh-TW" altLang="en-US" sz="1400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dirty="0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Value</a:t>
                          </a:r>
                          <a:endParaRPr lang="zh-TW" altLang="en-US" sz="1400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5103728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546" t="-101639" r="-174317" b="-2360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1.568(kg)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767942810"/>
                      </a:ext>
                    </a:extLst>
                  </a:tr>
                  <a:tr h="477203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546" t="-155696" r="-174317" b="-822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58228" t="-155696" r="-949" b="-8227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145102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546" t="-331148" r="-174317" b="-655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0.215(m)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50007614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2860927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投影片編號版面配置區 58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22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Simulation </a:t>
            </a:r>
            <a:r>
              <a:rPr lang="en-US" altLang="zh-TW" sz="2400" dirty="0"/>
              <a:t>– Translational Error Tracking</a:t>
            </a:r>
            <a:endParaRPr lang="zh-TW" altLang="en-US" sz="2400" dirty="0"/>
          </a:p>
        </p:txBody>
      </p:sp>
      <p:sp>
        <p:nvSpPr>
          <p:cNvPr id="11" name="文字版面配置區 2"/>
          <p:cNvSpPr txBox="1">
            <a:spLocks/>
          </p:cNvSpPr>
          <p:nvPr/>
        </p:nvSpPr>
        <p:spPr>
          <a:xfrm>
            <a:off x="311700" y="4107062"/>
            <a:ext cx="7539948" cy="855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US" altLang="zh-TW" sz="1400" dirty="0"/>
              <a:t>The tracking errors of the position and velocity converged asymptotically to zero</a:t>
            </a:r>
          </a:p>
          <a:p>
            <a:r>
              <a:rPr lang="en-US" altLang="zh-TW" sz="1400" dirty="0"/>
              <a:t>The multirotor can track a desired 3D trajectory without the information of mass and moment of inertia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00" y="1215749"/>
            <a:ext cx="3744000" cy="28080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216" y="1215749"/>
            <a:ext cx="3744000" cy="28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6775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投影片編號版面配置區 58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23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Simulation </a:t>
            </a:r>
            <a:r>
              <a:rPr lang="en-US" altLang="zh-TW" sz="2400" dirty="0"/>
              <a:t>– Rotational Error Tracking</a:t>
            </a:r>
            <a:endParaRPr lang="zh-TW" altLang="en-US" sz="2400" dirty="0"/>
          </a:p>
        </p:txBody>
      </p:sp>
      <p:sp>
        <p:nvSpPr>
          <p:cNvPr id="11" name="文字版面配置區 2"/>
          <p:cNvSpPr txBox="1">
            <a:spLocks/>
          </p:cNvSpPr>
          <p:nvPr/>
        </p:nvSpPr>
        <p:spPr>
          <a:xfrm>
            <a:off x="311700" y="4143638"/>
            <a:ext cx="7539948" cy="519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US" altLang="zh-TW" sz="1300" dirty="0"/>
              <a:t>The tracking errors of the attitude and angular velocity converged asymptotically to zero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648" y="1215749"/>
            <a:ext cx="3744000" cy="28080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00" y="1215749"/>
            <a:ext cx="3744000" cy="28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1589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投影片編號版面配置區 58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24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Simulation </a:t>
            </a:r>
            <a:r>
              <a:rPr lang="en-US" altLang="zh-TW" sz="2400" dirty="0"/>
              <a:t>– Estimate Mass and Moment of Inertia</a:t>
            </a:r>
            <a:endParaRPr lang="zh-TW" altLang="en-US" sz="2400" dirty="0"/>
          </a:p>
        </p:txBody>
      </p:sp>
      <p:sp>
        <p:nvSpPr>
          <p:cNvPr id="11" name="文字版面配置區 2"/>
          <p:cNvSpPr txBox="1">
            <a:spLocks/>
          </p:cNvSpPr>
          <p:nvPr/>
        </p:nvSpPr>
        <p:spPr>
          <a:xfrm>
            <a:off x="311700" y="2778134"/>
            <a:ext cx="3601932" cy="206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US" altLang="zh-TW" sz="1400" dirty="0"/>
              <a:t>The estimates of the moment of inertia and mass during flight</a:t>
            </a:r>
          </a:p>
          <a:p>
            <a:r>
              <a:rPr lang="en-US" altLang="zh-TW" sz="1400" dirty="0"/>
              <a:t>The normalized estimate errors of the moment of inertia and mass were 7</a:t>
            </a:r>
            <a:r>
              <a:rPr lang="en-US" altLang="zh-TW" sz="1400" i="1" dirty="0"/>
              <a:t>.</a:t>
            </a:r>
            <a:r>
              <a:rPr lang="en-US" altLang="zh-TW" sz="1400" dirty="0"/>
              <a:t>9% and 1</a:t>
            </a:r>
            <a:r>
              <a:rPr lang="en-US" altLang="zh-TW" sz="1400" i="1" dirty="0"/>
              <a:t>.</a:t>
            </a:r>
            <a:r>
              <a:rPr lang="en-US" altLang="zh-TW" sz="1400" dirty="0"/>
              <a:t>5%, respectively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表格 6">
                <a:extLst>
                  <a:ext uri="{FF2B5EF4-FFF2-40B4-BE49-F238E27FC236}">
                    <a16:creationId xmlns:a16="http://schemas.microsoft.com/office/drawing/2014/main" id="{B672F549-8512-4B20-B4DC-3CD5021DFFE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53307853"/>
                  </p:ext>
                </p:extLst>
              </p:nvPr>
            </p:nvGraphicFramePr>
            <p:xfrm>
              <a:off x="499873" y="1257915"/>
              <a:ext cx="6906836" cy="1269619"/>
            </p:xfrm>
            <a:graphic>
              <a:graphicData uri="http://schemas.openxmlformats.org/drawingml/2006/table">
                <a:tbl>
                  <a:tblPr firstRow="1" bandRow="1"/>
                  <a:tblGrid>
                    <a:gridCol w="1293136">
                      <a:extLst>
                        <a:ext uri="{9D8B030D-6E8A-4147-A177-3AD203B41FA5}">
                          <a16:colId xmlns:a16="http://schemas.microsoft.com/office/drawing/2014/main" val="4058051031"/>
                        </a:ext>
                      </a:extLst>
                    </a:gridCol>
                    <a:gridCol w="2806850">
                      <a:extLst>
                        <a:ext uri="{9D8B030D-6E8A-4147-A177-3AD203B41FA5}">
                          <a16:colId xmlns:a16="http://schemas.microsoft.com/office/drawing/2014/main" val="307832836"/>
                        </a:ext>
                      </a:extLst>
                    </a:gridCol>
                    <a:gridCol w="2806850">
                      <a:extLst>
                        <a:ext uri="{9D8B030D-6E8A-4147-A177-3AD203B41FA5}">
                          <a16:colId xmlns:a16="http://schemas.microsoft.com/office/drawing/2014/main" val="1611142660"/>
                        </a:ext>
                      </a:extLst>
                    </a:gridCol>
                  </a:tblGrid>
                  <a:tr h="192933">
                    <a:tc>
                      <a:txBody>
                        <a:bodyPr/>
                        <a:lstStyle/>
                        <a:p>
                          <a:pPr algn="ctr"/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Estimation value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Ground truth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759510800"/>
                      </a:ext>
                    </a:extLst>
                  </a:tr>
                  <a:tr h="28527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Mass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1.534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1.568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160180821"/>
                      </a:ext>
                    </a:extLst>
                  </a:tr>
                  <a:tr h="63715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Moment of inertia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altLang="zh-TW" i="1" smtClean="0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en-US" altLang="zh-TW" i="1" smtClean="0">
                                            <a:solidFill>
                                              <a:schemeClr val="bg2">
                                                <a:lumMod val="50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altLang="zh-TW" smtClean="0">
                                              <a:solidFill>
                                                <a:schemeClr val="bg2">
                                                  <a:lumMod val="5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  <m:r>
                                            <a:rPr lang="en-US" altLang="zh-TW" smtClean="0">
                                              <a:solidFill>
                                                <a:schemeClr val="bg2">
                                                  <a:lumMod val="5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.033</m:t>
                                          </m:r>
                                        </m:e>
                                        <m:e>
                                          <m:r>
                                            <a:rPr lang="en-US" altLang="zh-TW" smtClean="0">
                                              <a:solidFill>
                                                <a:schemeClr val="bg2">
                                                  <a:lumMod val="5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e>
                                        <m:e>
                                          <m:r>
                                            <a:rPr lang="en-US" altLang="zh-TW" smtClean="0">
                                              <a:solidFill>
                                                <a:schemeClr val="bg2">
                                                  <a:lumMod val="5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e>
                                      </m:mr>
                                      <m:mr>
                                        <m:e>
                                          <m:r>
                                            <a:rPr lang="en-US" altLang="zh-TW" smtClean="0">
                                              <a:solidFill>
                                                <a:schemeClr val="bg2">
                                                  <a:lumMod val="5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e>
                                        <m:e>
                                          <m:r>
                                            <a:rPr lang="en-US" altLang="zh-TW" smtClean="0">
                                              <a:solidFill>
                                                <a:schemeClr val="bg2">
                                                  <a:lumMod val="5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0.051</m:t>
                                          </m:r>
                                        </m:e>
                                        <m:e>
                                          <m:r>
                                            <a:rPr lang="en-US" altLang="zh-TW" smtClean="0">
                                              <a:solidFill>
                                                <a:schemeClr val="bg2">
                                                  <a:lumMod val="5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e>
                                      </m:mr>
                                      <m:mr>
                                        <m:e>
                                          <m:r>
                                            <a:rPr lang="en-US" altLang="zh-TW" smtClean="0">
                                              <a:solidFill>
                                                <a:schemeClr val="bg2">
                                                  <a:lumMod val="5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e>
                                        <m:e>
                                          <m:r>
                                            <a:rPr lang="en-US" altLang="zh-TW" smtClean="0">
                                              <a:solidFill>
                                                <a:schemeClr val="bg2">
                                                  <a:lumMod val="5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e>
                                        <m:e>
                                          <m:r>
                                            <a:rPr lang="en-US" altLang="zh-TW" smtClean="0">
                                              <a:solidFill>
                                                <a:schemeClr val="bg2">
                                                  <a:lumMod val="5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0.091</m:t>
                                          </m:r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altLang="zh-TW" i="1" smtClean="0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en-US" altLang="zh-TW" i="1" smtClean="0">
                                            <a:solidFill>
                                              <a:schemeClr val="bg2">
                                                <a:lumMod val="50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altLang="zh-TW" smtClean="0">
                                              <a:solidFill>
                                                <a:schemeClr val="bg2">
                                                  <a:lumMod val="5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  <m:r>
                                            <a:rPr lang="en-US" altLang="zh-TW" smtClean="0">
                                              <a:solidFill>
                                                <a:schemeClr val="bg2">
                                                  <a:lumMod val="5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.035</m:t>
                                          </m:r>
                                        </m:e>
                                        <m:e>
                                          <m:r>
                                            <a:rPr lang="en-US" altLang="zh-TW" smtClean="0">
                                              <a:solidFill>
                                                <a:schemeClr val="bg2">
                                                  <a:lumMod val="5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e>
                                        <m:e>
                                          <m:r>
                                            <a:rPr lang="en-US" altLang="zh-TW" smtClean="0">
                                              <a:solidFill>
                                                <a:schemeClr val="bg2">
                                                  <a:lumMod val="5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e>
                                      </m:mr>
                                      <m:mr>
                                        <m:e>
                                          <m:r>
                                            <a:rPr lang="en-US" altLang="zh-TW" smtClean="0">
                                              <a:solidFill>
                                                <a:schemeClr val="bg2">
                                                  <a:lumMod val="5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e>
                                        <m:e>
                                          <m:r>
                                            <a:rPr lang="en-US" altLang="zh-TW" smtClean="0">
                                              <a:solidFill>
                                                <a:schemeClr val="bg2">
                                                  <a:lumMod val="5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0.046</m:t>
                                          </m:r>
                                        </m:e>
                                        <m:e>
                                          <m:r>
                                            <a:rPr lang="en-US" altLang="zh-TW" smtClean="0">
                                              <a:solidFill>
                                                <a:schemeClr val="bg2">
                                                  <a:lumMod val="5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e>
                                      </m:mr>
                                      <m:mr>
                                        <m:e>
                                          <m:r>
                                            <a:rPr lang="en-US" altLang="zh-TW" smtClean="0">
                                              <a:solidFill>
                                                <a:schemeClr val="bg2">
                                                  <a:lumMod val="5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e>
                                        <m:e>
                                          <m:r>
                                            <a:rPr lang="en-US" altLang="zh-TW" smtClean="0">
                                              <a:solidFill>
                                                <a:schemeClr val="bg2">
                                                  <a:lumMod val="5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e>
                                        <m:e>
                                          <m:r>
                                            <a:rPr lang="en-US" altLang="zh-TW" smtClean="0">
                                              <a:solidFill>
                                                <a:schemeClr val="bg2">
                                                  <a:lumMod val="5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0.0977</m:t>
                                          </m:r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17341160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表格 6">
                <a:extLst>
                  <a:ext uri="{FF2B5EF4-FFF2-40B4-BE49-F238E27FC236}">
                    <a16:creationId xmlns:a16="http://schemas.microsoft.com/office/drawing/2014/main" id="{B672F549-8512-4B20-B4DC-3CD5021DFFE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53307853"/>
                  </p:ext>
                </p:extLst>
              </p:nvPr>
            </p:nvGraphicFramePr>
            <p:xfrm>
              <a:off x="499873" y="1257915"/>
              <a:ext cx="6906836" cy="1269619"/>
            </p:xfrm>
            <a:graphic>
              <a:graphicData uri="http://schemas.openxmlformats.org/drawingml/2006/table">
                <a:tbl>
                  <a:tblPr firstRow="1" bandRow="1"/>
                  <a:tblGrid>
                    <a:gridCol w="1293136">
                      <a:extLst>
                        <a:ext uri="{9D8B030D-6E8A-4147-A177-3AD203B41FA5}">
                          <a16:colId xmlns:a16="http://schemas.microsoft.com/office/drawing/2014/main" val="4058051031"/>
                        </a:ext>
                      </a:extLst>
                    </a:gridCol>
                    <a:gridCol w="2806850">
                      <a:extLst>
                        <a:ext uri="{9D8B030D-6E8A-4147-A177-3AD203B41FA5}">
                          <a16:colId xmlns:a16="http://schemas.microsoft.com/office/drawing/2014/main" val="307832836"/>
                        </a:ext>
                      </a:extLst>
                    </a:gridCol>
                    <a:gridCol w="2806850">
                      <a:extLst>
                        <a:ext uri="{9D8B030D-6E8A-4147-A177-3AD203B41FA5}">
                          <a16:colId xmlns:a16="http://schemas.microsoft.com/office/drawing/2014/main" val="1611142660"/>
                        </a:ext>
                      </a:extLst>
                    </a:gridCol>
                  </a:tblGrid>
                  <a:tr h="304800">
                    <a:tc>
                      <a:txBody>
                        <a:bodyPr/>
                        <a:lstStyle/>
                        <a:p>
                          <a:pPr algn="ctr"/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Estimation value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Ground truth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759510800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Mass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1.534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1.568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160180821"/>
                      </a:ext>
                    </a:extLst>
                  </a:tr>
                  <a:tr h="66001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Moment of inertia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46421" t="-93578" r="-100434" b="-183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5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46421" t="-93578" r="-434" b="-183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173411606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674" y="2539726"/>
            <a:ext cx="3325034" cy="2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663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投影片編號版面配置區 58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25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Simulation </a:t>
            </a:r>
            <a:r>
              <a:rPr lang="en-US" altLang="zh-TW" sz="2200" dirty="0"/>
              <a:t>– Adaptive Control </a:t>
            </a:r>
            <a:r>
              <a:rPr lang="en-US" altLang="zh-TW" sz="2200" dirty="0" err="1"/>
              <a:t>v.s</a:t>
            </a:r>
            <a:r>
              <a:rPr lang="en-US" altLang="zh-TW" sz="2200" dirty="0"/>
              <a:t>. Adaptive ICL Control</a:t>
            </a:r>
            <a:endParaRPr lang="zh-TW" altLang="en-US" sz="2200" dirty="0"/>
          </a:p>
        </p:txBody>
      </p:sp>
      <p:sp>
        <p:nvSpPr>
          <p:cNvPr id="11" name="文字版面配置區 2"/>
          <p:cNvSpPr txBox="1">
            <a:spLocks/>
          </p:cNvSpPr>
          <p:nvPr/>
        </p:nvSpPr>
        <p:spPr>
          <a:xfrm>
            <a:off x="311700" y="3621003"/>
            <a:ext cx="3601932" cy="1225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US" altLang="zh-TW" sz="1200" dirty="0"/>
              <a:t>The figure above compares the controller performance without and with the ICL controller</a:t>
            </a:r>
          </a:p>
          <a:p>
            <a:r>
              <a:rPr lang="en-US" altLang="zh-TW" sz="1200" dirty="0"/>
              <a:t>This demonstrates the importance and robustness of our developed controller</a:t>
            </a:r>
          </a:p>
        </p:txBody>
      </p:sp>
      <p:sp>
        <p:nvSpPr>
          <p:cNvPr id="8" name="文字版面配置區 2"/>
          <p:cNvSpPr txBox="1">
            <a:spLocks/>
          </p:cNvSpPr>
          <p:nvPr/>
        </p:nvSpPr>
        <p:spPr>
          <a:xfrm>
            <a:off x="4032100" y="3621003"/>
            <a:ext cx="3929275" cy="1403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US" altLang="zh-TW" sz="1200" dirty="0"/>
              <a:t>The figure above compares the estimated parameters when using the adaptive controller and the developed ICL controller</a:t>
            </a:r>
          </a:p>
          <a:p>
            <a:r>
              <a:rPr lang="en-US" altLang="zh-TW" sz="1200" dirty="0"/>
              <a:t>Asymptotic convergence of the estimate errors converged asymptotically when using the ICL controller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86" y="1145565"/>
            <a:ext cx="3300582" cy="2475438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558" y="1145565"/>
            <a:ext cx="3299886" cy="2474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2675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26</a:t>
            </a:fld>
            <a:endParaRPr lang="zh-TW" altLang="en-US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Simulation </a:t>
            </a:r>
            <a:r>
              <a:rPr lang="en-US" altLang="zh-TW" sz="2800" dirty="0"/>
              <a:t>- Video</a:t>
            </a:r>
            <a:endParaRPr lang="zh-TW" altLang="en-US" dirty="0"/>
          </a:p>
        </p:txBody>
      </p:sp>
      <p:pic>
        <p:nvPicPr>
          <p:cNvPr id="4" name="ICL_videos_20_sec_new_figure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7409" y="1036676"/>
            <a:ext cx="6603070" cy="3714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151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27</a:t>
            </a:fld>
            <a:endParaRPr lang="zh-TW" altLang="en-US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Experiments </a:t>
            </a:r>
            <a:r>
              <a:rPr lang="en-US" altLang="zh-TW" sz="2400" dirty="0"/>
              <a:t>– Hardware Architecture</a:t>
            </a:r>
            <a:endParaRPr lang="zh-TW" altLang="en-US" dirty="0"/>
          </a:p>
        </p:txBody>
      </p:sp>
      <p:grpSp>
        <p:nvGrpSpPr>
          <p:cNvPr id="79" name="群組 78"/>
          <p:cNvGrpSpPr/>
          <p:nvPr/>
        </p:nvGrpSpPr>
        <p:grpSpPr>
          <a:xfrm>
            <a:off x="76201" y="1316436"/>
            <a:ext cx="7861299" cy="3423207"/>
            <a:chOff x="-38099" y="1297386"/>
            <a:chExt cx="7861299" cy="3423207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944" r="13559"/>
            <a:stretch/>
          </p:blipFill>
          <p:spPr>
            <a:xfrm>
              <a:off x="2635249" y="1297386"/>
              <a:ext cx="3263345" cy="3423207"/>
            </a:xfrm>
            <a:prstGeom prst="rect">
              <a:avLst/>
            </a:prstGeom>
          </p:spPr>
        </p:pic>
        <p:sp>
          <p:nvSpPr>
            <p:cNvPr id="8" name="弧形 7"/>
            <p:cNvSpPr/>
            <p:nvPr/>
          </p:nvSpPr>
          <p:spPr>
            <a:xfrm rot="16617110">
              <a:off x="2995797" y="1767230"/>
              <a:ext cx="554652" cy="565087"/>
            </a:xfrm>
            <a:prstGeom prst="arc">
              <a:avLst>
                <a:gd name="adj1" fmla="val 16200000"/>
                <a:gd name="adj2" fmla="val 4211279"/>
              </a:avLst>
            </a:prstGeom>
            <a:ln w="38100">
              <a:solidFill>
                <a:schemeClr val="accent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弧形 8"/>
            <p:cNvSpPr/>
            <p:nvPr/>
          </p:nvSpPr>
          <p:spPr>
            <a:xfrm rot="16983095">
              <a:off x="2995798" y="3781672"/>
              <a:ext cx="554652" cy="565087"/>
            </a:xfrm>
            <a:prstGeom prst="arc">
              <a:avLst>
                <a:gd name="adj1" fmla="val 16200000"/>
                <a:gd name="adj2" fmla="val 4211279"/>
              </a:avLst>
            </a:prstGeom>
            <a:ln w="38100">
              <a:solidFill>
                <a:schemeClr val="accent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弧形 9"/>
            <p:cNvSpPr/>
            <p:nvPr/>
          </p:nvSpPr>
          <p:spPr>
            <a:xfrm rot="17155369">
              <a:off x="5047236" y="1767229"/>
              <a:ext cx="554652" cy="565087"/>
            </a:xfrm>
            <a:prstGeom prst="arc">
              <a:avLst>
                <a:gd name="adj1" fmla="val 16200000"/>
                <a:gd name="adj2" fmla="val 4211279"/>
              </a:avLst>
            </a:prstGeom>
            <a:ln w="38100">
              <a:solidFill>
                <a:schemeClr val="accent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弧形 10"/>
            <p:cNvSpPr/>
            <p:nvPr/>
          </p:nvSpPr>
          <p:spPr>
            <a:xfrm rot="16617110">
              <a:off x="5003502" y="3781560"/>
              <a:ext cx="554652" cy="565087"/>
            </a:xfrm>
            <a:prstGeom prst="arc">
              <a:avLst>
                <a:gd name="adj1" fmla="val 16200000"/>
                <a:gd name="adj2" fmla="val 4211279"/>
              </a:avLst>
            </a:prstGeom>
            <a:ln w="38100">
              <a:solidFill>
                <a:schemeClr val="accent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3" name="直線接點 12"/>
            <p:cNvCxnSpPr/>
            <p:nvPr/>
          </p:nvCxnSpPr>
          <p:spPr>
            <a:xfrm>
              <a:off x="4748865" y="2568932"/>
              <a:ext cx="1224000" cy="1"/>
            </a:xfrm>
            <a:prstGeom prst="line">
              <a:avLst/>
            </a:prstGeom>
            <a:ln w="28575"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字方塊 13"/>
            <p:cNvSpPr txBox="1"/>
            <p:nvPr/>
          </p:nvSpPr>
          <p:spPr>
            <a:xfrm>
              <a:off x="5972865" y="2413278"/>
              <a:ext cx="112643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latin typeface="Open Sans" panose="02020500000000000000" charset="0"/>
                  <a:ea typeface="Open Sans" panose="02020500000000000000" charset="0"/>
                  <a:cs typeface="Open Sans" panose="02020500000000000000" charset="0"/>
                </a:rPr>
                <a:t>RC receiver</a:t>
              </a:r>
              <a:endParaRPr lang="zh-TW" altLang="en-US" dirty="0">
                <a:latin typeface="Open Sans" panose="02020500000000000000" charset="0"/>
                <a:cs typeface="Open Sans" panose="02020500000000000000" charset="0"/>
              </a:endParaRPr>
            </a:p>
          </p:txBody>
        </p:sp>
        <p:cxnSp>
          <p:nvCxnSpPr>
            <p:cNvPr id="15" name="直線接點 14"/>
            <p:cNvCxnSpPr/>
            <p:nvPr/>
          </p:nvCxnSpPr>
          <p:spPr>
            <a:xfrm>
              <a:off x="4604865" y="2867238"/>
              <a:ext cx="1377963" cy="0"/>
            </a:xfrm>
            <a:prstGeom prst="line">
              <a:avLst/>
            </a:prstGeom>
            <a:ln w="28575"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字方塊 15"/>
            <p:cNvSpPr txBox="1"/>
            <p:nvPr/>
          </p:nvSpPr>
          <p:spPr>
            <a:xfrm>
              <a:off x="5972865" y="2713349"/>
              <a:ext cx="6559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latin typeface="Open Sans" panose="02020500000000000000" charset="0"/>
                  <a:ea typeface="Open Sans" panose="02020500000000000000" charset="0"/>
                  <a:cs typeface="Open Sans" panose="02020500000000000000" charset="0"/>
                </a:rPr>
                <a:t>UBEC</a:t>
              </a:r>
              <a:endParaRPr lang="zh-TW" altLang="en-US" dirty="0">
                <a:latin typeface="Open Sans" panose="02020500000000000000" charset="0"/>
                <a:cs typeface="Open Sans" panose="02020500000000000000" charset="0"/>
              </a:endParaRPr>
            </a:p>
          </p:txBody>
        </p:sp>
        <p:cxnSp>
          <p:nvCxnSpPr>
            <p:cNvPr id="19" name="直線接點 18"/>
            <p:cNvCxnSpPr/>
            <p:nvPr/>
          </p:nvCxnSpPr>
          <p:spPr>
            <a:xfrm flipV="1">
              <a:off x="4585815" y="3165544"/>
              <a:ext cx="1404000" cy="199"/>
            </a:xfrm>
            <a:prstGeom prst="line">
              <a:avLst/>
            </a:prstGeom>
            <a:ln w="28575"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字方塊 19"/>
            <p:cNvSpPr txBox="1"/>
            <p:nvPr/>
          </p:nvSpPr>
          <p:spPr>
            <a:xfrm>
              <a:off x="5988777" y="3017887"/>
              <a:ext cx="16661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 err="1">
                  <a:latin typeface="Open Sans" panose="02020500000000000000" charset="0"/>
                  <a:ea typeface="Open Sans" panose="02020500000000000000" charset="0"/>
                  <a:cs typeface="Open Sans" panose="02020500000000000000" charset="0"/>
                </a:rPr>
                <a:t>OptiTrack</a:t>
              </a:r>
              <a:r>
                <a:rPr lang="en-US" altLang="zh-TW" dirty="0">
                  <a:latin typeface="Open Sans" panose="02020500000000000000" charset="0"/>
                  <a:ea typeface="Open Sans" panose="02020500000000000000" charset="0"/>
                  <a:cs typeface="Open Sans" panose="02020500000000000000" charset="0"/>
                </a:rPr>
                <a:t> marker</a:t>
              </a:r>
              <a:endParaRPr lang="zh-TW" altLang="en-US" dirty="0">
                <a:latin typeface="Open Sans" panose="02020500000000000000" charset="0"/>
                <a:cs typeface="Open Sans" panose="02020500000000000000" charset="0"/>
              </a:endParaRPr>
            </a:p>
          </p:txBody>
        </p:sp>
        <p:cxnSp>
          <p:nvCxnSpPr>
            <p:cNvPr id="32" name="直線接點 31"/>
            <p:cNvCxnSpPr>
              <a:stCxn id="33" idx="3"/>
            </p:cNvCxnSpPr>
            <p:nvPr/>
          </p:nvCxnSpPr>
          <p:spPr>
            <a:xfrm>
              <a:off x="2580269" y="2623641"/>
              <a:ext cx="1332000" cy="1"/>
            </a:xfrm>
            <a:prstGeom prst="line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文字方塊 32"/>
            <p:cNvSpPr txBox="1"/>
            <p:nvPr/>
          </p:nvSpPr>
          <p:spPr>
            <a:xfrm>
              <a:off x="602381" y="2469752"/>
              <a:ext cx="19778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latin typeface="Open Sans" panose="02020500000000000000" charset="0"/>
                  <a:ea typeface="Open Sans" panose="02020500000000000000" charset="0"/>
                  <a:cs typeface="Open Sans" panose="02020500000000000000" charset="0"/>
                </a:rPr>
                <a:t>2.4 GHz </a:t>
              </a:r>
              <a:r>
                <a:rPr lang="en-US" altLang="zh-TW" dirty="0" err="1">
                  <a:latin typeface="Open Sans" panose="02020500000000000000" charset="0"/>
                  <a:ea typeface="Open Sans" panose="02020500000000000000" charset="0"/>
                  <a:cs typeface="Open Sans" panose="02020500000000000000" charset="0"/>
                </a:rPr>
                <a:t>Xbee</a:t>
              </a:r>
              <a:r>
                <a:rPr lang="en-US" altLang="zh-TW" dirty="0">
                  <a:latin typeface="Open Sans" panose="02020500000000000000" charset="0"/>
                  <a:ea typeface="Open Sans" panose="02020500000000000000" charset="0"/>
                  <a:cs typeface="Open Sans" panose="02020500000000000000" charset="0"/>
                </a:rPr>
                <a:t> Module</a:t>
              </a:r>
              <a:endParaRPr lang="zh-TW" altLang="en-US" dirty="0">
                <a:latin typeface="Open Sans" panose="02020500000000000000" charset="0"/>
                <a:cs typeface="Open Sans" panose="02020500000000000000" charset="0"/>
              </a:endParaRPr>
            </a:p>
          </p:txBody>
        </p:sp>
        <p:cxnSp>
          <p:nvCxnSpPr>
            <p:cNvPr id="37" name="直線接點 36"/>
            <p:cNvCxnSpPr>
              <a:stCxn id="38" idx="3"/>
            </p:cNvCxnSpPr>
            <p:nvPr/>
          </p:nvCxnSpPr>
          <p:spPr>
            <a:xfrm>
              <a:off x="2566744" y="3323513"/>
              <a:ext cx="1260000" cy="1"/>
            </a:xfrm>
            <a:prstGeom prst="line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文字方塊 37"/>
            <p:cNvSpPr txBox="1"/>
            <p:nvPr/>
          </p:nvSpPr>
          <p:spPr>
            <a:xfrm>
              <a:off x="506306" y="3169624"/>
              <a:ext cx="20604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latin typeface="Open Sans" panose="02020500000000000000" charset="0"/>
                  <a:ea typeface="Open Sans" panose="02020500000000000000" charset="0"/>
                  <a:cs typeface="Open Sans" panose="02020500000000000000" charset="0"/>
                </a:rPr>
                <a:t>900 MHz </a:t>
              </a:r>
              <a:r>
                <a:rPr lang="en-US" altLang="zh-TW" dirty="0" err="1">
                  <a:latin typeface="Open Sans" panose="02020500000000000000" charset="0"/>
                  <a:ea typeface="Open Sans" panose="02020500000000000000" charset="0"/>
                  <a:cs typeface="Open Sans" panose="02020500000000000000" charset="0"/>
                </a:rPr>
                <a:t>Xbee</a:t>
              </a:r>
              <a:r>
                <a:rPr lang="en-US" altLang="zh-TW" dirty="0">
                  <a:latin typeface="Open Sans" panose="02020500000000000000" charset="0"/>
                  <a:ea typeface="Open Sans" panose="02020500000000000000" charset="0"/>
                  <a:cs typeface="Open Sans" panose="02020500000000000000" charset="0"/>
                </a:rPr>
                <a:t> Module</a:t>
              </a:r>
              <a:endParaRPr lang="zh-TW" altLang="en-US" dirty="0">
                <a:latin typeface="Open Sans" panose="02020500000000000000" charset="0"/>
                <a:cs typeface="Open Sans" panose="02020500000000000000" charset="0"/>
              </a:endParaRPr>
            </a:p>
          </p:txBody>
        </p:sp>
        <p:cxnSp>
          <p:nvCxnSpPr>
            <p:cNvPr id="43" name="直線接點 42"/>
            <p:cNvCxnSpPr/>
            <p:nvPr/>
          </p:nvCxnSpPr>
          <p:spPr>
            <a:xfrm>
              <a:off x="3117850" y="2784846"/>
              <a:ext cx="936000" cy="0"/>
            </a:xfrm>
            <a:prstGeom prst="line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線接點 44"/>
            <p:cNvCxnSpPr/>
            <p:nvPr/>
          </p:nvCxnSpPr>
          <p:spPr>
            <a:xfrm>
              <a:off x="3117850" y="3176943"/>
              <a:ext cx="936000" cy="0"/>
            </a:xfrm>
            <a:prstGeom prst="line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線接點 46"/>
            <p:cNvCxnSpPr/>
            <p:nvPr/>
          </p:nvCxnSpPr>
          <p:spPr>
            <a:xfrm>
              <a:off x="3130550" y="2784846"/>
              <a:ext cx="0" cy="39209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文字方塊 51"/>
            <p:cNvSpPr txBox="1"/>
            <p:nvPr/>
          </p:nvSpPr>
          <p:spPr>
            <a:xfrm>
              <a:off x="-38099" y="2819688"/>
              <a:ext cx="260985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latin typeface="Open Sans" panose="02020500000000000000" charset="0"/>
                  <a:ea typeface="Open Sans" panose="02020500000000000000" charset="0"/>
                  <a:cs typeface="Open Sans" panose="02020500000000000000" charset="0"/>
                </a:rPr>
                <a:t>5V to 3V3 switching regulator</a:t>
              </a:r>
              <a:endParaRPr lang="zh-TW" altLang="en-US" dirty="0">
                <a:latin typeface="Open Sans" panose="02020500000000000000" charset="0"/>
                <a:cs typeface="Open Sans" panose="02020500000000000000" charset="0"/>
              </a:endParaRPr>
            </a:p>
          </p:txBody>
        </p:sp>
        <p:cxnSp>
          <p:nvCxnSpPr>
            <p:cNvPr id="54" name="直線接點 53"/>
            <p:cNvCxnSpPr>
              <a:stCxn id="52" idx="3"/>
            </p:cNvCxnSpPr>
            <p:nvPr/>
          </p:nvCxnSpPr>
          <p:spPr>
            <a:xfrm>
              <a:off x="2571750" y="2973577"/>
              <a:ext cx="576000" cy="1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文字方塊 63"/>
            <p:cNvSpPr txBox="1"/>
            <p:nvPr/>
          </p:nvSpPr>
          <p:spPr>
            <a:xfrm>
              <a:off x="5980354" y="3325664"/>
              <a:ext cx="18428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latin typeface="Open Sans" panose="02020500000000000000" charset="0"/>
                  <a:ea typeface="Open Sans" panose="02020500000000000000" charset="0"/>
                  <a:cs typeface="Open Sans" panose="02020500000000000000" charset="0"/>
                </a:rPr>
                <a:t>Flight control board</a:t>
              </a:r>
              <a:endParaRPr lang="zh-TW" altLang="en-US" dirty="0">
                <a:latin typeface="Open Sans" panose="02020500000000000000" charset="0"/>
                <a:cs typeface="Open Sans" panose="02020500000000000000" charset="0"/>
              </a:endParaRPr>
            </a:p>
          </p:txBody>
        </p:sp>
        <p:cxnSp>
          <p:nvCxnSpPr>
            <p:cNvPr id="66" name="肘形接點 65"/>
            <p:cNvCxnSpPr/>
            <p:nvPr/>
          </p:nvCxnSpPr>
          <p:spPr>
            <a:xfrm rot="10800000">
              <a:off x="4443431" y="3064181"/>
              <a:ext cx="1548000" cy="396000"/>
            </a:xfrm>
            <a:prstGeom prst="bentConnector3">
              <a:avLst>
                <a:gd name="adj1" fmla="val 100014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9" name="文字方塊 68"/>
                <p:cNvSpPr txBox="1"/>
                <p:nvPr/>
              </p:nvSpPr>
              <p:spPr>
                <a:xfrm>
                  <a:off x="3009912" y="1462584"/>
                  <a:ext cx="26321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  <m:t>𝑴</m:t>
                            </m:r>
                          </m:e>
                          <m:sub>
                            <m:r>
                              <a:rPr lang="en-US" altLang="zh-TW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oMath>
                    </m:oMathPara>
                  </a14:m>
                  <a:endParaRPr lang="zh-TW" altLang="en-US" b="1" dirty="0"/>
                </a:p>
              </p:txBody>
            </p:sp>
          </mc:Choice>
          <mc:Fallback xmlns="">
            <p:sp>
              <p:nvSpPr>
                <p:cNvPr id="69" name="文字方塊 6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09912" y="1462584"/>
                  <a:ext cx="263211" cy="307777"/>
                </a:xfrm>
                <a:prstGeom prst="rect">
                  <a:avLst/>
                </a:prstGeom>
                <a:blipFill>
                  <a:blip r:embed="rId3"/>
                  <a:stretch>
                    <a:fillRect r="-41860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0" name="文字方塊 69"/>
                <p:cNvSpPr txBox="1"/>
                <p:nvPr/>
              </p:nvSpPr>
              <p:spPr>
                <a:xfrm>
                  <a:off x="5111484" y="1462584"/>
                  <a:ext cx="393966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  <m:t>𝑴</m:t>
                            </m:r>
                          </m:e>
                          <m:sub>
                            <m:r>
                              <a:rPr lang="en-US" altLang="zh-TW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oMath>
                    </m:oMathPara>
                  </a14:m>
                  <a:endParaRPr lang="zh-TW" altLang="en-US" b="1" dirty="0"/>
                </a:p>
              </p:txBody>
            </p:sp>
          </mc:Choice>
          <mc:Fallback xmlns="">
            <p:sp>
              <p:nvSpPr>
                <p:cNvPr id="70" name="文字方塊 6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11484" y="1462584"/>
                  <a:ext cx="393966" cy="307777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文字方塊 70"/>
                <p:cNvSpPr txBox="1"/>
                <p:nvPr/>
              </p:nvSpPr>
              <p:spPr>
                <a:xfrm>
                  <a:off x="5207245" y="4065812"/>
                  <a:ext cx="393966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  <m:t>𝑴</m:t>
                            </m:r>
                          </m:e>
                          <m:sub>
                            <m:r>
                              <a:rPr lang="en-US" altLang="zh-TW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  <m:t>𝟒</m:t>
                            </m:r>
                          </m:sub>
                        </m:sSub>
                      </m:oMath>
                    </m:oMathPara>
                  </a14:m>
                  <a:endParaRPr lang="zh-TW" altLang="en-US" b="1" dirty="0"/>
                </a:p>
              </p:txBody>
            </p:sp>
          </mc:Choice>
          <mc:Fallback xmlns="">
            <p:sp>
              <p:nvSpPr>
                <p:cNvPr id="71" name="文字方塊 7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07245" y="4065812"/>
                  <a:ext cx="393966" cy="307777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文字方塊 71"/>
                <p:cNvSpPr txBox="1"/>
                <p:nvPr/>
              </p:nvSpPr>
              <p:spPr>
                <a:xfrm>
                  <a:off x="2947818" y="4064103"/>
                  <a:ext cx="393966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  <m:t>𝑴</m:t>
                            </m:r>
                          </m:e>
                          <m:sub>
                            <m:r>
                              <a:rPr lang="en-US" altLang="zh-TW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  <m:t>𝟑</m:t>
                            </m:r>
                          </m:sub>
                        </m:sSub>
                      </m:oMath>
                    </m:oMathPara>
                  </a14:m>
                  <a:endParaRPr lang="zh-TW" altLang="en-US" b="1" dirty="0"/>
                </a:p>
              </p:txBody>
            </p:sp>
          </mc:Choice>
          <mc:Fallback xmlns="">
            <p:sp>
              <p:nvSpPr>
                <p:cNvPr id="72" name="文字方塊 7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47818" y="4064103"/>
                  <a:ext cx="393966" cy="307777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931406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28</a:t>
            </a:fld>
            <a:endParaRPr lang="zh-TW" altLang="en-US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Experiments </a:t>
            </a:r>
            <a:r>
              <a:rPr lang="en-US" altLang="zh-TW" sz="2800" dirty="0"/>
              <a:t>- Video</a:t>
            </a:r>
            <a:endParaRPr lang="zh-TW" altLang="en-US" sz="2800" dirty="0"/>
          </a:p>
        </p:txBody>
      </p:sp>
      <p:sp>
        <p:nvSpPr>
          <p:cNvPr id="5" name="文字版面配置區 2"/>
          <p:cNvSpPr txBox="1">
            <a:spLocks/>
          </p:cNvSpPr>
          <p:nvPr/>
        </p:nvSpPr>
        <p:spPr>
          <a:xfrm>
            <a:off x="311699" y="1152426"/>
            <a:ext cx="7500457" cy="431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US" altLang="zh-TW" sz="1400" dirty="0"/>
              <a:t>The experiments is based on </a:t>
            </a:r>
            <a:r>
              <a:rPr lang="en-US" altLang="zh-TW" sz="1400" dirty="0" err="1">
                <a:hlinkClick r:id="rId2"/>
              </a:rPr>
              <a:t>ncrl</a:t>
            </a:r>
            <a:r>
              <a:rPr lang="en-US" altLang="zh-TW" sz="1400" dirty="0">
                <a:hlinkClick r:id="rId2"/>
              </a:rPr>
              <a:t>-flight-control</a:t>
            </a:r>
            <a:r>
              <a:rPr lang="en-US" altLang="zh-TW" sz="1400" dirty="0"/>
              <a:t> mainly contributed by </a:t>
            </a:r>
            <a:r>
              <a:rPr lang="en-US" altLang="zh-TW" sz="1400" dirty="0" err="1">
                <a:hlinkClick r:id="rId3"/>
              </a:rPr>
              <a:t>Shengwen</a:t>
            </a:r>
            <a:endParaRPr lang="en-US" altLang="zh-TW" sz="1400" dirty="0"/>
          </a:p>
        </p:txBody>
      </p:sp>
    </p:spTree>
    <p:extLst>
      <p:ext uri="{BB962C8B-B14F-4D97-AF65-F5344CB8AC3E}">
        <p14:creationId xmlns:p14="http://schemas.microsoft.com/office/powerpoint/2010/main" val="26745337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投影片編號版面配置區 58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29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Conclusion</a:t>
            </a:r>
            <a:endParaRPr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7454074" cy="3302700"/>
          </a:xfrm>
        </p:spPr>
        <p:txBody>
          <a:bodyPr/>
          <a:lstStyle/>
          <a:p>
            <a:r>
              <a:rPr lang="en-US" altLang="zh-TW" sz="1600" dirty="0"/>
              <a:t>An ICL controller has been developed for controlling a multirotor with an unknown mass and moment of inertia</a:t>
            </a:r>
          </a:p>
          <a:p>
            <a:r>
              <a:rPr lang="en-US" altLang="zh-TW" sz="1600" dirty="0"/>
              <a:t>The control architecture can be applied to many types of </a:t>
            </a:r>
            <a:r>
              <a:rPr lang="en-US" altLang="zh-TW" sz="1600" dirty="0" err="1"/>
              <a:t>multirotors</a:t>
            </a:r>
            <a:r>
              <a:rPr lang="en-US" altLang="zh-TW" sz="1600" dirty="0"/>
              <a:t> of unknown mass, including </a:t>
            </a:r>
            <a:r>
              <a:rPr lang="en-US" altLang="zh-TW" sz="1600" dirty="0" err="1"/>
              <a:t>hexacopters</a:t>
            </a:r>
            <a:r>
              <a:rPr lang="en-US" altLang="zh-TW" sz="1600" dirty="0"/>
              <a:t> and octocopters </a:t>
            </a:r>
          </a:p>
          <a:p>
            <a:r>
              <a:rPr lang="en-US" altLang="zh-TW" sz="1600" dirty="0"/>
              <a:t>The ICL controller ensures the steady-state errors resulted from the wrong parameters be eliminated</a:t>
            </a:r>
          </a:p>
          <a:p>
            <a:r>
              <a:rPr lang="en-US" altLang="zh-TW" sz="1600" dirty="0"/>
              <a:t>The ICL controller can guarantee asymptotic convergence of the system parameters, while the adaptive controller cannot</a:t>
            </a:r>
          </a:p>
          <a:p>
            <a:r>
              <a:rPr lang="en-US" altLang="zh-TW" sz="1600" dirty="0"/>
              <a:t>Future work can be estimate other parameters of the multirotor, such as off-diagonal elements in the inertia matrix and the center of mass. 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520384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投影片編號版面配置區 16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3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Motivation </a:t>
            </a:r>
            <a:r>
              <a:rPr lang="en-US" altLang="zh-TW" sz="2400" dirty="0"/>
              <a:t>– from Walmart’s drone delivery</a:t>
            </a:r>
            <a:endParaRPr lang="zh-TW" altLang="en-US" sz="2400" dirty="0"/>
          </a:p>
        </p:txBody>
      </p:sp>
      <p:pic>
        <p:nvPicPr>
          <p:cNvPr id="9" name="Zipline Partners With Walmart on Commercial Drone Delivery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2243" y="1152425"/>
            <a:ext cx="6698974" cy="3768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63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59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Thanks for listening!</a:t>
            </a:r>
            <a:endParaRPr lang="zh-TW" altLang="en-US" dirty="0"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1754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投影片編號版面配置區 16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4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Motivation </a:t>
            </a:r>
            <a:r>
              <a:rPr lang="en-US" altLang="zh-TW" sz="2400" dirty="0"/>
              <a:t>– from movies Angel Has Fallen</a:t>
            </a:r>
            <a:endParaRPr lang="zh-TW" altLang="en-US" dirty="0"/>
          </a:p>
        </p:txBody>
      </p:sp>
      <p:pic>
        <p:nvPicPr>
          <p:cNvPr id="4" name="Angel.Has.Fallen.2019.1080p.BluRay.H264.AAC-RARBG-cu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4466" y="1434475"/>
            <a:ext cx="7282307" cy="3064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801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投影片編號版面配置區 16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5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Motivation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7553465" cy="3716492"/>
          </a:xfrm>
        </p:spPr>
        <p:txBody>
          <a:bodyPr/>
          <a:lstStyle/>
          <a:p>
            <a:r>
              <a:rPr lang="en-US" altLang="zh-TW" dirty="0"/>
              <a:t>Knowledge of the geometric and inertia parameters is essential to achieving good control performance.</a:t>
            </a:r>
          </a:p>
          <a:p>
            <a:r>
              <a:rPr lang="en-US" altLang="zh-TW" dirty="0"/>
              <a:t>The payload or sensors attaching to </a:t>
            </a:r>
            <a:r>
              <a:rPr lang="en-US" altLang="zh-TW" dirty="0" err="1"/>
              <a:t>multirotors</a:t>
            </a:r>
            <a:r>
              <a:rPr lang="en-US" altLang="zh-TW" dirty="0"/>
              <a:t> may change the geometric and inertia parameters.</a:t>
            </a:r>
          </a:p>
          <a:p>
            <a:r>
              <a:rPr lang="en-US" altLang="zh-TW" dirty="0"/>
              <a:t>Some geometric and inertia parameters like moment of inertia can not be measured through instrument.</a:t>
            </a:r>
          </a:p>
          <a:p>
            <a:r>
              <a:rPr lang="en-US" altLang="zh-TW" dirty="0"/>
              <a:t>Existing adaptive control method can only guarantee the stability of </a:t>
            </a:r>
            <a:r>
              <a:rPr lang="en-US" altLang="zh-TW" dirty="0" err="1"/>
              <a:t>multirotors</a:t>
            </a:r>
            <a:r>
              <a:rPr lang="en-US" altLang="zh-TW" dirty="0"/>
              <a:t> system, can not ensure the parameters converge.</a:t>
            </a:r>
            <a:endParaRPr lang="zh-TW" altLang="en-US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60827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6</a:t>
            </a:fld>
            <a:endParaRPr lang="zh-TW" altLang="en-US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Problem Formulation </a:t>
            </a:r>
            <a:r>
              <a:rPr lang="en-US" altLang="zh-TW" sz="2000" dirty="0"/>
              <a:t>-</a:t>
            </a:r>
            <a:r>
              <a:rPr lang="en-US" altLang="zh-TW" dirty="0"/>
              <a:t> </a:t>
            </a:r>
            <a:r>
              <a:rPr lang="en-US" altLang="zh-TW" sz="2000" dirty="0"/>
              <a:t>Definition of Symbols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5" name="表格 14">
                <a:extLst>
                  <a:ext uri="{FF2B5EF4-FFF2-40B4-BE49-F238E27FC236}">
                    <a16:creationId xmlns:a16="http://schemas.microsoft.com/office/drawing/2014/main" id="{88E30CFB-15DD-4CDB-9685-354D97E5956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65147824"/>
                  </p:ext>
                </p:extLst>
              </p:nvPr>
            </p:nvGraphicFramePr>
            <p:xfrm>
              <a:off x="437703" y="1179546"/>
              <a:ext cx="4156212" cy="3713480"/>
            </p:xfrm>
            <a:graphic>
              <a:graphicData uri="http://schemas.openxmlformats.org/drawingml/2006/table">
                <a:tbl>
                  <a:tblPr firstRow="1" bandRow="1">
                    <a:tableStyleId>{05AAE1C9-657F-4CA7-966E-129486F62B1B}</a:tableStyleId>
                  </a:tblPr>
                  <a:tblGrid>
                    <a:gridCol w="1310868">
                      <a:extLst>
                        <a:ext uri="{9D8B030D-6E8A-4147-A177-3AD203B41FA5}">
                          <a16:colId xmlns:a16="http://schemas.microsoft.com/office/drawing/2014/main" val="1466688408"/>
                        </a:ext>
                      </a:extLst>
                    </a:gridCol>
                    <a:gridCol w="2845344">
                      <a:extLst>
                        <a:ext uri="{9D8B030D-6E8A-4147-A177-3AD203B41FA5}">
                          <a16:colId xmlns:a16="http://schemas.microsoft.com/office/drawing/2014/main" val="164186584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Symbol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Description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170488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oMath>
                            </m:oMathPara>
                          </a14:m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Position of the multirotor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1155970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smtClean="0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oMath>
                            </m:oMathPara>
                          </a14:m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Velocity of the multirotor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97025799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smtClean="0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oMath>
                            </m:oMathPara>
                          </a14:m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Rotation matrix from the body-fixed frame to the inertial frame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5729003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altLang="zh-TW" smtClean="0">
                                    <a:latin typeface="Cambria Math" panose="02040503050406030204" pitchFamily="18" charset="0"/>
                                  </a:rPr>
                                  <m:t>Ω</m:t>
                                </m:r>
                              </m:oMath>
                            </m:oMathPara>
                          </a14:m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Angular velocity in the body-fixed frame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9812784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oMath>
                            </m:oMathPara>
                          </a14:m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Net thrust control input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19617356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smtClean="0"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</m:oMath>
                            </m:oMathPara>
                          </a14:m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Moment control input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57896978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oMath>
                            </m:oMathPara>
                          </a14:m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Mass of the multirotor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459851379"/>
                      </a:ext>
                    </a:extLst>
                  </a:tr>
                  <a:tr h="273050"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smtClean="0">
                                    <a:latin typeface="Cambria Math" panose="02040503050406030204" pitchFamily="18" charset="0"/>
                                  </a:rPr>
                                  <m:t>𝐽</m:t>
                                </m:r>
                              </m:oMath>
                            </m:oMathPara>
                          </a14:m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Moment of inertia of the multirotor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72987423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5" name="表格 14">
                <a:extLst>
                  <a:ext uri="{FF2B5EF4-FFF2-40B4-BE49-F238E27FC236}">
                    <a16:creationId xmlns:a16="http://schemas.microsoft.com/office/drawing/2014/main" id="{88E30CFB-15DD-4CDB-9685-354D97E5956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65147824"/>
                  </p:ext>
                </p:extLst>
              </p:nvPr>
            </p:nvGraphicFramePr>
            <p:xfrm>
              <a:off x="437703" y="1179546"/>
              <a:ext cx="4156212" cy="3713480"/>
            </p:xfrm>
            <a:graphic>
              <a:graphicData uri="http://schemas.openxmlformats.org/drawingml/2006/table">
                <a:tbl>
                  <a:tblPr firstRow="1" bandRow="1">
                    <a:tableStyleId>{05AAE1C9-657F-4CA7-966E-129486F62B1B}</a:tableStyleId>
                  </a:tblPr>
                  <a:tblGrid>
                    <a:gridCol w="1310868">
                      <a:extLst>
                        <a:ext uri="{9D8B030D-6E8A-4147-A177-3AD203B41FA5}">
                          <a16:colId xmlns:a16="http://schemas.microsoft.com/office/drawing/2014/main" val="1466688408"/>
                        </a:ext>
                      </a:extLst>
                    </a:gridCol>
                    <a:gridCol w="2845344">
                      <a:extLst>
                        <a:ext uri="{9D8B030D-6E8A-4147-A177-3AD203B41FA5}">
                          <a16:colId xmlns:a16="http://schemas.microsoft.com/office/drawing/2014/main" val="164186584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Symbol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Description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170488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blipFill>
                          <a:blip r:embed="rId2"/>
                          <a:stretch>
                            <a:fillRect t="-101639" r="-218605" b="-8147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Position of the multirotor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1155970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blipFill>
                          <a:blip r:embed="rId2"/>
                          <a:stretch>
                            <a:fillRect t="-201639" r="-218605" b="-7147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Velocity of the multirotor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970257999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blipFill>
                          <a:blip r:embed="rId2"/>
                          <a:stretch>
                            <a:fillRect t="-216471" r="-218605" b="-4129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Rotation matrix from the body-fixed frame to the inertial frame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57290039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blipFill>
                          <a:blip r:embed="rId2"/>
                          <a:stretch>
                            <a:fillRect t="-316471" r="-218605" b="-3129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Angular velocity in the body-fixed frame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9812784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blipFill>
                          <a:blip r:embed="rId2"/>
                          <a:stretch>
                            <a:fillRect t="-580328" r="-218605" b="-3360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Net thrust control input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19617356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blipFill>
                          <a:blip r:embed="rId2"/>
                          <a:stretch>
                            <a:fillRect t="-680328" r="-218605" b="-2360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Moment control input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578969785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blipFill>
                          <a:blip r:embed="rId2"/>
                          <a:stretch>
                            <a:fillRect t="-952000" r="-218605" b="-18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Mass of the multirotor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459851379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blipFill>
                          <a:blip r:embed="rId2"/>
                          <a:stretch>
                            <a:fillRect t="-618824" r="-218605" b="-105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>
                              <a:latin typeface="Open Sans" panose="02020500000000000000" charset="0"/>
                              <a:ea typeface="Open Sans" panose="02020500000000000000" charset="0"/>
                              <a:cs typeface="Open Sans" panose="02020500000000000000" charset="0"/>
                            </a:rPr>
                            <a:t>Moment of inertia of the multirotor</a:t>
                          </a:r>
                          <a:endParaRPr lang="zh-TW" altLang="en-US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Open Sans" panose="02020500000000000000" charset="0"/>
                            <a:cs typeface="Open Sans" panose="02020500000000000000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729874232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16" name="群組 15">
            <a:extLst>
              <a:ext uri="{FF2B5EF4-FFF2-40B4-BE49-F238E27FC236}">
                <a16:creationId xmlns:a16="http://schemas.microsoft.com/office/drawing/2014/main" id="{05385ADB-7B7C-4DF9-B3C0-5566F9DE781B}"/>
              </a:ext>
            </a:extLst>
          </p:cNvPr>
          <p:cNvGrpSpPr/>
          <p:nvPr/>
        </p:nvGrpSpPr>
        <p:grpSpPr>
          <a:xfrm>
            <a:off x="4757529" y="1179546"/>
            <a:ext cx="2928731" cy="2900714"/>
            <a:chOff x="3505620" y="1330543"/>
            <a:chExt cx="4552814" cy="4579382"/>
          </a:xfrm>
        </p:grpSpPr>
        <p:grpSp>
          <p:nvGrpSpPr>
            <p:cNvPr id="17" name="群組 16">
              <a:extLst>
                <a:ext uri="{FF2B5EF4-FFF2-40B4-BE49-F238E27FC236}">
                  <a16:creationId xmlns:a16="http://schemas.microsoft.com/office/drawing/2014/main" id="{A622AEF4-DD42-4B5A-8527-034392BFECFE}"/>
                </a:ext>
              </a:extLst>
            </p:cNvPr>
            <p:cNvGrpSpPr/>
            <p:nvPr/>
          </p:nvGrpSpPr>
          <p:grpSpPr>
            <a:xfrm>
              <a:off x="3505620" y="2050007"/>
              <a:ext cx="4552814" cy="3859918"/>
              <a:chOff x="3505620" y="2050007"/>
              <a:chExt cx="4552814" cy="3859918"/>
            </a:xfrm>
          </p:grpSpPr>
          <p:cxnSp>
            <p:nvCxnSpPr>
              <p:cNvPr id="26" name="直線單箭頭接點 25">
                <a:extLst>
                  <a:ext uri="{FF2B5EF4-FFF2-40B4-BE49-F238E27FC236}">
                    <a16:creationId xmlns:a16="http://schemas.microsoft.com/office/drawing/2014/main" id="{BB8F6520-4265-42FF-BD82-ECBF6837B3D7}"/>
                  </a:ext>
                </a:extLst>
              </p:cNvPr>
              <p:cNvCxnSpPr/>
              <p:nvPr/>
            </p:nvCxnSpPr>
            <p:spPr>
              <a:xfrm flipV="1">
                <a:off x="6062242" y="2591180"/>
                <a:ext cx="241637" cy="676190"/>
              </a:xfrm>
              <a:prstGeom prst="straightConnector1">
                <a:avLst/>
              </a:prstGeom>
              <a:ln w="1270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" name="群組 26">
                <a:extLst>
                  <a:ext uri="{FF2B5EF4-FFF2-40B4-BE49-F238E27FC236}">
                    <a16:creationId xmlns:a16="http://schemas.microsoft.com/office/drawing/2014/main" id="{DE1D25BB-BA52-4603-B1DD-064E0FFBAE0C}"/>
                  </a:ext>
                </a:extLst>
              </p:cNvPr>
              <p:cNvGrpSpPr/>
              <p:nvPr/>
            </p:nvGrpSpPr>
            <p:grpSpPr>
              <a:xfrm>
                <a:off x="3505620" y="4331337"/>
                <a:ext cx="1184167" cy="1578588"/>
                <a:chOff x="3584255" y="4351844"/>
                <a:chExt cx="1184167" cy="1578588"/>
              </a:xfrm>
            </p:grpSpPr>
            <p:cxnSp>
              <p:nvCxnSpPr>
                <p:cNvPr id="53" name="直線單箭頭接點 52">
                  <a:extLst>
                    <a:ext uri="{FF2B5EF4-FFF2-40B4-BE49-F238E27FC236}">
                      <a16:creationId xmlns:a16="http://schemas.microsoft.com/office/drawing/2014/main" id="{7DBB4775-B097-4C6B-8135-37B9E4993B24}"/>
                    </a:ext>
                  </a:extLst>
                </p:cNvPr>
                <p:cNvCxnSpPr/>
                <p:nvPr/>
              </p:nvCxnSpPr>
              <p:spPr>
                <a:xfrm flipH="1">
                  <a:off x="3591398" y="4806706"/>
                  <a:ext cx="1" cy="810317"/>
                </a:xfrm>
                <a:prstGeom prst="straightConnector1">
                  <a:avLst/>
                </a:prstGeom>
                <a:ln w="28575">
                  <a:solidFill>
                    <a:srgbClr val="00206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直線單箭頭接點 53">
                  <a:extLst>
                    <a:ext uri="{FF2B5EF4-FFF2-40B4-BE49-F238E27FC236}">
                      <a16:creationId xmlns:a16="http://schemas.microsoft.com/office/drawing/2014/main" id="{9832C65A-4E30-4C3B-99F9-B2853962EE72}"/>
                    </a:ext>
                  </a:extLst>
                </p:cNvPr>
                <p:cNvCxnSpPr/>
                <p:nvPr/>
              </p:nvCxnSpPr>
              <p:spPr>
                <a:xfrm flipV="1">
                  <a:off x="3584255" y="4566211"/>
                  <a:ext cx="674917" cy="251461"/>
                </a:xfrm>
                <a:prstGeom prst="straightConnector1">
                  <a:avLst/>
                </a:prstGeom>
                <a:ln w="28575">
                  <a:solidFill>
                    <a:srgbClr val="00206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直線單箭頭接點 54">
                  <a:extLst>
                    <a:ext uri="{FF2B5EF4-FFF2-40B4-BE49-F238E27FC236}">
                      <a16:creationId xmlns:a16="http://schemas.microsoft.com/office/drawing/2014/main" id="{64854B75-74F6-4078-A78E-BA4ACF3CE0BC}"/>
                    </a:ext>
                  </a:extLst>
                </p:cNvPr>
                <p:cNvCxnSpPr/>
                <p:nvPr/>
              </p:nvCxnSpPr>
              <p:spPr>
                <a:xfrm>
                  <a:off x="3584257" y="4811470"/>
                  <a:ext cx="674915" cy="336489"/>
                </a:xfrm>
                <a:prstGeom prst="straightConnector1">
                  <a:avLst/>
                </a:prstGeom>
                <a:ln w="28575">
                  <a:solidFill>
                    <a:srgbClr val="00206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56" name="文字方塊 55">
                      <a:extLst>
                        <a:ext uri="{FF2B5EF4-FFF2-40B4-BE49-F238E27FC236}">
                          <a16:creationId xmlns:a16="http://schemas.microsoft.com/office/drawing/2014/main" id="{E4FEFA99-6D29-4177-B7F3-507F7AE9F3F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453079" y="4351844"/>
                      <a:ext cx="315343" cy="310598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altLang="zh-TW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sub>
                            </m:sSub>
                          </m:oMath>
                        </m:oMathPara>
                      </a14:m>
                      <a:endParaRPr lang="zh-TW" altLang="en-US" dirty="0"/>
                    </a:p>
                  </p:txBody>
                </p:sp>
              </mc:Choice>
              <mc:Fallback xmlns="">
                <p:sp>
                  <p:nvSpPr>
                    <p:cNvPr id="61" name="文字方塊 60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453079" y="4351844"/>
                      <a:ext cx="315343" cy="310598"/>
                    </a:xfrm>
                    <a:prstGeom prst="rect">
                      <a:avLst/>
                    </a:prstGeom>
                    <a:blipFill>
                      <a:blip r:embed="rId3"/>
                      <a:stretch>
                        <a:fillRect l="-19608" r="-5882" b="-16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TW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57" name="文字方塊 56">
                      <a:extLst>
                        <a:ext uri="{FF2B5EF4-FFF2-40B4-BE49-F238E27FC236}">
                          <a16:creationId xmlns:a16="http://schemas.microsoft.com/office/drawing/2014/main" id="{EBF7185A-F43F-420A-BE94-549A58B2D8C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392032" y="5106419"/>
                      <a:ext cx="277960" cy="310598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altLang="zh-TW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𝑌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sub>
                            </m:sSub>
                          </m:oMath>
                        </m:oMathPara>
                      </a14:m>
                      <a:endParaRPr lang="zh-TW" altLang="en-US" dirty="0"/>
                    </a:p>
                  </p:txBody>
                </p:sp>
              </mc:Choice>
              <mc:Fallback xmlns="">
                <p:sp>
                  <p:nvSpPr>
                    <p:cNvPr id="68" name="文字方塊 67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392032" y="5106419"/>
                      <a:ext cx="277960" cy="310598"/>
                    </a:xfrm>
                    <a:prstGeom prst="rect">
                      <a:avLst/>
                    </a:prstGeom>
                    <a:blipFill>
                      <a:blip r:embed="rId4"/>
                      <a:stretch>
                        <a:fillRect l="-20000" r="-6667" b="-15686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TW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58" name="文字方塊 57">
                      <a:extLst>
                        <a:ext uri="{FF2B5EF4-FFF2-40B4-BE49-F238E27FC236}">
                          <a16:creationId xmlns:a16="http://schemas.microsoft.com/office/drawing/2014/main" id="{3E1BD247-463C-4046-A807-49954FAE242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19281" y="5619834"/>
                      <a:ext cx="305918" cy="310598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𝑍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sub>
                            </m:sSub>
                          </m:oMath>
                        </m:oMathPara>
                      </a14:m>
                      <a:endParaRPr lang="zh-TW" altLang="en-US" dirty="0"/>
                    </a:p>
                  </p:txBody>
                </p:sp>
              </mc:Choice>
              <mc:Fallback xmlns="">
                <p:sp>
                  <p:nvSpPr>
                    <p:cNvPr id="69" name="文字方塊 68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619281" y="5619834"/>
                      <a:ext cx="305918" cy="310598"/>
                    </a:xfrm>
                    <a:prstGeom prst="rect">
                      <a:avLst/>
                    </a:prstGeom>
                    <a:blipFill>
                      <a:blip r:embed="rId5"/>
                      <a:stretch>
                        <a:fillRect l="-20000" t="-46000" r="-66000" b="-16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TW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28" name="群組 27">
                <a:extLst>
                  <a:ext uri="{FF2B5EF4-FFF2-40B4-BE49-F238E27FC236}">
                    <a16:creationId xmlns:a16="http://schemas.microsoft.com/office/drawing/2014/main" id="{B0C98ABF-1B36-479F-9125-1BBA58CC270D}"/>
                  </a:ext>
                </a:extLst>
              </p:cNvPr>
              <p:cNvGrpSpPr/>
              <p:nvPr/>
            </p:nvGrpSpPr>
            <p:grpSpPr>
              <a:xfrm rot="450511">
                <a:off x="3987286" y="2050007"/>
                <a:ext cx="4071148" cy="2420935"/>
                <a:chOff x="4069712" y="1519843"/>
                <a:chExt cx="4071148" cy="2420935"/>
              </a:xfrm>
            </p:grpSpPr>
            <p:sp>
              <p:nvSpPr>
                <p:cNvPr id="33" name="橢圓 32">
                  <a:extLst>
                    <a:ext uri="{FF2B5EF4-FFF2-40B4-BE49-F238E27FC236}">
                      <a16:creationId xmlns:a16="http://schemas.microsoft.com/office/drawing/2014/main" id="{E724AB5A-98ED-414A-89BA-372AD7CFD001}"/>
                    </a:ext>
                  </a:extLst>
                </p:cNvPr>
                <p:cNvSpPr/>
                <p:nvPr/>
              </p:nvSpPr>
              <p:spPr>
                <a:xfrm rot="3480000">
                  <a:off x="7245158" y="3220341"/>
                  <a:ext cx="720436" cy="720437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scene3d>
                  <a:camera prst="isometricRightUp"/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grpSp>
              <p:nvGrpSpPr>
                <p:cNvPr id="34" name="群組 33">
                  <a:extLst>
                    <a:ext uri="{FF2B5EF4-FFF2-40B4-BE49-F238E27FC236}">
                      <a16:creationId xmlns:a16="http://schemas.microsoft.com/office/drawing/2014/main" id="{563696E8-F385-4109-A507-72F13137D7BE}"/>
                    </a:ext>
                  </a:extLst>
                </p:cNvPr>
                <p:cNvGrpSpPr/>
                <p:nvPr/>
              </p:nvGrpSpPr>
              <p:grpSpPr>
                <a:xfrm>
                  <a:off x="4069712" y="1519843"/>
                  <a:ext cx="4071148" cy="2168613"/>
                  <a:chOff x="4069712" y="1519843"/>
                  <a:chExt cx="4071148" cy="2168613"/>
                </a:xfrm>
              </p:grpSpPr>
              <p:grpSp>
                <p:nvGrpSpPr>
                  <p:cNvPr id="35" name="群組 34">
                    <a:extLst>
                      <a:ext uri="{FF2B5EF4-FFF2-40B4-BE49-F238E27FC236}">
                        <a16:creationId xmlns:a16="http://schemas.microsoft.com/office/drawing/2014/main" id="{11FE43B5-4C6A-4912-A666-EF1D9BCC18D8}"/>
                      </a:ext>
                    </a:extLst>
                  </p:cNvPr>
                  <p:cNvGrpSpPr/>
                  <p:nvPr/>
                </p:nvGrpSpPr>
                <p:grpSpPr>
                  <a:xfrm>
                    <a:off x="7420423" y="1804116"/>
                    <a:ext cx="720437" cy="720436"/>
                    <a:chOff x="7420423" y="1804116"/>
                    <a:chExt cx="720437" cy="720436"/>
                  </a:xfrm>
                </p:grpSpPr>
                <p:sp>
                  <p:nvSpPr>
                    <p:cNvPr id="51" name="橢圓 50">
                      <a:extLst>
                        <a:ext uri="{FF2B5EF4-FFF2-40B4-BE49-F238E27FC236}">
                          <a16:creationId xmlns:a16="http://schemas.microsoft.com/office/drawing/2014/main" id="{12602ED2-0BFA-408E-AA85-0CCE62105BE1}"/>
                        </a:ext>
                      </a:extLst>
                    </p:cNvPr>
                    <p:cNvSpPr/>
                    <p:nvPr/>
                  </p:nvSpPr>
                  <p:spPr>
                    <a:xfrm rot="3480000">
                      <a:off x="7420424" y="1804115"/>
                      <a:ext cx="720436" cy="720437"/>
                    </a:xfrm>
                    <a:prstGeom prst="ellipse">
                      <a:avLst/>
                    </a:pr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scene3d>
                      <a:camera prst="isometricRightUp"/>
                      <a:lightRig rig="threePt" dir="t"/>
                    </a:scene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TW" altLang="en-US"/>
                    </a:p>
                  </p:txBody>
                </p:sp>
                <p:sp>
                  <p:nvSpPr>
                    <p:cNvPr id="52" name="橢圓 51">
                      <a:extLst>
                        <a:ext uri="{FF2B5EF4-FFF2-40B4-BE49-F238E27FC236}">
                          <a16:creationId xmlns:a16="http://schemas.microsoft.com/office/drawing/2014/main" id="{086A5F9B-A142-45CA-AF0B-425E8DA5ECE0}"/>
                        </a:ext>
                      </a:extLst>
                    </p:cNvPr>
                    <p:cNvSpPr/>
                    <p:nvPr/>
                  </p:nvSpPr>
                  <p:spPr>
                    <a:xfrm rot="3480000">
                      <a:off x="7745227" y="2143243"/>
                      <a:ext cx="72000" cy="72000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31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TW" altLang="en-US"/>
                    </a:p>
                  </p:txBody>
                </p:sp>
              </p:grpSp>
              <p:grpSp>
                <p:nvGrpSpPr>
                  <p:cNvPr id="36" name="群組 35">
                    <a:extLst>
                      <a:ext uri="{FF2B5EF4-FFF2-40B4-BE49-F238E27FC236}">
                        <a16:creationId xmlns:a16="http://schemas.microsoft.com/office/drawing/2014/main" id="{35C212DD-5758-4A66-BC33-95174E7A3FC5}"/>
                      </a:ext>
                    </a:extLst>
                  </p:cNvPr>
                  <p:cNvGrpSpPr/>
                  <p:nvPr/>
                </p:nvGrpSpPr>
                <p:grpSpPr>
                  <a:xfrm>
                    <a:off x="4390010" y="1519843"/>
                    <a:ext cx="720437" cy="720436"/>
                    <a:chOff x="4390010" y="1519843"/>
                    <a:chExt cx="720437" cy="720436"/>
                  </a:xfrm>
                </p:grpSpPr>
                <p:sp>
                  <p:nvSpPr>
                    <p:cNvPr id="49" name="橢圓 48">
                      <a:extLst>
                        <a:ext uri="{FF2B5EF4-FFF2-40B4-BE49-F238E27FC236}">
                          <a16:creationId xmlns:a16="http://schemas.microsoft.com/office/drawing/2014/main" id="{E90999EE-07A7-4153-A139-DF9E9E89F415}"/>
                        </a:ext>
                      </a:extLst>
                    </p:cNvPr>
                    <p:cNvSpPr/>
                    <p:nvPr/>
                  </p:nvSpPr>
                  <p:spPr>
                    <a:xfrm rot="3480000">
                      <a:off x="4390011" y="1519842"/>
                      <a:ext cx="720436" cy="720437"/>
                    </a:xfrm>
                    <a:prstGeom prst="ellipse">
                      <a:avLst/>
                    </a:pr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scene3d>
                      <a:camera prst="isometricRightUp"/>
                      <a:lightRig rig="threePt" dir="t"/>
                    </a:scene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TW" altLang="en-US"/>
                    </a:p>
                  </p:txBody>
                </p:sp>
                <p:sp>
                  <p:nvSpPr>
                    <p:cNvPr id="50" name="橢圓 49">
                      <a:extLst>
                        <a:ext uri="{FF2B5EF4-FFF2-40B4-BE49-F238E27FC236}">
                          <a16:creationId xmlns:a16="http://schemas.microsoft.com/office/drawing/2014/main" id="{BF883B1D-5E7D-483D-B6F3-4155F80724C5}"/>
                        </a:ext>
                      </a:extLst>
                    </p:cNvPr>
                    <p:cNvSpPr/>
                    <p:nvPr/>
                  </p:nvSpPr>
                  <p:spPr>
                    <a:xfrm rot="3480000">
                      <a:off x="4714229" y="1844059"/>
                      <a:ext cx="72000" cy="72000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31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TW" altLang="en-US"/>
                    </a:p>
                  </p:txBody>
                </p:sp>
              </p:grpSp>
              <p:grpSp>
                <p:nvGrpSpPr>
                  <p:cNvPr id="37" name="群組 36">
                    <a:extLst>
                      <a:ext uri="{FF2B5EF4-FFF2-40B4-BE49-F238E27FC236}">
                        <a16:creationId xmlns:a16="http://schemas.microsoft.com/office/drawing/2014/main" id="{C45788C8-9AEE-48DA-BB1A-C8FB2140050F}"/>
                      </a:ext>
                    </a:extLst>
                  </p:cNvPr>
                  <p:cNvGrpSpPr/>
                  <p:nvPr/>
                </p:nvGrpSpPr>
                <p:grpSpPr>
                  <a:xfrm>
                    <a:off x="4069712" y="2968020"/>
                    <a:ext cx="720437" cy="720436"/>
                    <a:chOff x="4346886" y="1318706"/>
                    <a:chExt cx="720437" cy="720436"/>
                  </a:xfrm>
                </p:grpSpPr>
                <p:sp>
                  <p:nvSpPr>
                    <p:cNvPr id="47" name="橢圓 46">
                      <a:extLst>
                        <a:ext uri="{FF2B5EF4-FFF2-40B4-BE49-F238E27FC236}">
                          <a16:creationId xmlns:a16="http://schemas.microsoft.com/office/drawing/2014/main" id="{AD740B1D-4BF6-478E-9842-FDEB420704F4}"/>
                        </a:ext>
                      </a:extLst>
                    </p:cNvPr>
                    <p:cNvSpPr/>
                    <p:nvPr/>
                  </p:nvSpPr>
                  <p:spPr>
                    <a:xfrm rot="3480000">
                      <a:off x="4346887" y="1318705"/>
                      <a:ext cx="720436" cy="720437"/>
                    </a:xfrm>
                    <a:prstGeom prst="ellipse">
                      <a:avLst/>
                    </a:pr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scene3d>
                      <a:camera prst="isometricRightUp"/>
                      <a:lightRig rig="threePt" dir="t"/>
                    </a:scene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TW" altLang="en-US"/>
                    </a:p>
                  </p:txBody>
                </p:sp>
                <p:sp>
                  <p:nvSpPr>
                    <p:cNvPr id="48" name="橢圓 47">
                      <a:extLst>
                        <a:ext uri="{FF2B5EF4-FFF2-40B4-BE49-F238E27FC236}">
                          <a16:creationId xmlns:a16="http://schemas.microsoft.com/office/drawing/2014/main" id="{8B52E24A-474A-4E11-B863-AF2CEAA25ED7}"/>
                        </a:ext>
                      </a:extLst>
                    </p:cNvPr>
                    <p:cNvSpPr/>
                    <p:nvPr/>
                  </p:nvSpPr>
                  <p:spPr>
                    <a:xfrm rot="3480000">
                      <a:off x="4671105" y="1642924"/>
                      <a:ext cx="72000" cy="72000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31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TW" altLang="en-US"/>
                    </a:p>
                  </p:txBody>
                </p:sp>
              </p:grp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38" name="文字方塊 37">
                        <a:extLst>
                          <a:ext uri="{FF2B5EF4-FFF2-40B4-BE49-F238E27FC236}">
                            <a16:creationId xmlns:a16="http://schemas.microsoft.com/office/drawing/2014/main" id="{E9D9DBAB-024D-423B-88CF-2FC3946BB086}"/>
                          </a:ext>
                        </a:extLst>
                      </p:cNvPr>
                      <p:cNvSpPr txBox="1"/>
                      <p:nvPr/>
                    </p:nvSpPr>
                    <p:spPr>
                      <a:xfrm rot="21149489">
                        <a:off x="6822958" y="2767831"/>
                        <a:ext cx="217175" cy="24160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lIns="0" tIns="0" rIns="0" bIns="0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TW" sz="1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altLang="zh-TW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sz="1400" b="0" i="1" smtClean="0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sz="1400" i="1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sub>
                              </m:sSub>
                            </m:oMath>
                          </m:oMathPara>
                        </a14:m>
                        <a:endParaRPr lang="zh-TW" altLang="en-US" sz="1400" dirty="0"/>
                      </a:p>
                    </p:txBody>
                  </p:sp>
                </mc:Choice>
                <mc:Fallback xmlns="">
                  <p:sp>
                    <p:nvSpPr>
                      <p:cNvPr id="38" name="文字方塊 37">
                        <a:extLst>
                          <a:ext uri="{FF2B5EF4-FFF2-40B4-BE49-F238E27FC236}">
                            <a16:creationId xmlns:a16="http://schemas.microsoft.com/office/drawing/2014/main" id="{E9D9DBAB-024D-423B-88CF-2FC3946BB086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 rot="21149489">
                        <a:off x="6822958" y="2767831"/>
                        <a:ext cx="217175" cy="241605"/>
                      </a:xfrm>
                      <a:prstGeom prst="rect">
                        <a:avLst/>
                      </a:prstGeom>
                      <a:blipFill>
                        <a:blip r:embed="rId6"/>
                        <a:stretch>
                          <a:fillRect l="-43478" r="-43478" b="-84000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zh-TW" alt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39" name="文字方塊 38">
                        <a:extLst>
                          <a:ext uri="{FF2B5EF4-FFF2-40B4-BE49-F238E27FC236}">
                            <a16:creationId xmlns:a16="http://schemas.microsoft.com/office/drawing/2014/main" id="{04FFD0F2-4387-470D-BF99-6814D6B0401D}"/>
                          </a:ext>
                        </a:extLst>
                      </p:cNvPr>
                      <p:cNvSpPr txBox="1"/>
                      <p:nvPr/>
                    </p:nvSpPr>
                    <p:spPr>
                      <a:xfrm rot="21149489">
                        <a:off x="6047111" y="3415499"/>
                        <a:ext cx="239746" cy="24160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lIns="0" tIns="0" rIns="0" bIns="0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TW" sz="1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altLang="zh-TW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sz="1400" b="0" i="1" smtClean="0">
                                          <a:latin typeface="Cambria Math" panose="02040503050406030204" pitchFamily="18" charset="0"/>
                                        </a:rPr>
                                        <m:t>𝑍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sz="1400" i="1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sub>
                              </m:sSub>
                            </m:oMath>
                          </m:oMathPara>
                        </a14:m>
                        <a:endParaRPr lang="zh-TW" altLang="en-US" sz="1400" dirty="0"/>
                      </a:p>
                    </p:txBody>
                  </p:sp>
                </mc:Choice>
                <mc:Fallback xmlns="">
                  <p:sp>
                    <p:nvSpPr>
                      <p:cNvPr id="78" name="文字方塊 77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 rot="21149489">
                        <a:off x="6047111" y="3415499"/>
                        <a:ext cx="239746" cy="241605"/>
                      </a:xfrm>
                      <a:prstGeom prst="rect">
                        <a:avLst/>
                      </a:prstGeom>
                      <a:blipFill>
                        <a:blip r:embed="rId7"/>
                        <a:stretch>
                          <a:fillRect l="-17949" t="-32500" r="-61538" b="-12500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zh-TW" alt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40" name="文字方塊 39">
                        <a:extLst>
                          <a:ext uri="{FF2B5EF4-FFF2-40B4-BE49-F238E27FC236}">
                            <a16:creationId xmlns:a16="http://schemas.microsoft.com/office/drawing/2014/main" id="{55A9EBA3-5900-4445-A588-CD97E7080079}"/>
                          </a:ext>
                        </a:extLst>
                      </p:cNvPr>
                      <p:cNvSpPr txBox="1"/>
                      <p:nvPr/>
                    </p:nvSpPr>
                    <p:spPr>
                      <a:xfrm rot="21149489">
                        <a:off x="6601390" y="2045775"/>
                        <a:ext cx="246734" cy="24160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lIns="0" tIns="0" rIns="0" bIns="0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TW" sz="1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altLang="zh-TW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sz="1400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sz="1400" b="0" i="1" smtClean="0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sub>
                              </m:sSub>
                            </m:oMath>
                          </m:oMathPara>
                        </a14:m>
                        <a:endParaRPr lang="zh-TW" altLang="en-US" sz="1400" dirty="0"/>
                      </a:p>
                    </p:txBody>
                  </p:sp>
                </mc:Choice>
                <mc:Fallback xmlns="">
                  <p:sp>
                    <p:nvSpPr>
                      <p:cNvPr id="40" name="文字方塊 39">
                        <a:extLst>
                          <a:ext uri="{FF2B5EF4-FFF2-40B4-BE49-F238E27FC236}">
                            <a16:creationId xmlns:a16="http://schemas.microsoft.com/office/drawing/2014/main" id="{55A9EBA3-5900-4445-A588-CD97E7080079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 rot="21149489">
                        <a:off x="6601390" y="2045775"/>
                        <a:ext cx="246734" cy="241605"/>
                      </a:xfrm>
                      <a:prstGeom prst="rect">
                        <a:avLst/>
                      </a:prstGeom>
                      <a:blipFill>
                        <a:blip r:embed="rId8"/>
                        <a:stretch>
                          <a:fillRect l="-38462" t="-52000" r="-80769" b="-84000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zh-TW" alt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cxnSp>
                <p:nvCxnSpPr>
                  <p:cNvPr id="41" name="直線接點 40">
                    <a:extLst>
                      <a:ext uri="{FF2B5EF4-FFF2-40B4-BE49-F238E27FC236}">
                        <a16:creationId xmlns:a16="http://schemas.microsoft.com/office/drawing/2014/main" id="{4057872E-E5F4-4CE5-A257-0DECF9A8F3D3}"/>
                      </a:ext>
                    </a:extLst>
                  </p:cNvPr>
                  <p:cNvCxnSpPr/>
                  <p:nvPr/>
                </p:nvCxnSpPr>
                <p:spPr>
                  <a:xfrm rot="21149489" flipV="1">
                    <a:off x="4721932" y="2432273"/>
                    <a:ext cx="2782000" cy="657014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" name="直線接點 41">
                    <a:extLst>
                      <a:ext uri="{FF2B5EF4-FFF2-40B4-BE49-F238E27FC236}">
                        <a16:creationId xmlns:a16="http://schemas.microsoft.com/office/drawing/2014/main" id="{16D123FA-750C-43FA-BAF1-9AFF9663409C}"/>
                      </a:ext>
                    </a:extLst>
                  </p:cNvPr>
                  <p:cNvCxnSpPr/>
                  <p:nvPr/>
                </p:nvCxnSpPr>
                <p:spPr>
                  <a:xfrm rot="21149489">
                    <a:off x="5122818" y="1868024"/>
                    <a:ext cx="2066576" cy="1760264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" name="直線單箭頭接點 42">
                    <a:extLst>
                      <a:ext uri="{FF2B5EF4-FFF2-40B4-BE49-F238E27FC236}">
                        <a16:creationId xmlns:a16="http://schemas.microsoft.com/office/drawing/2014/main" id="{4E9430C7-9AED-4960-BD9D-C5B09E8BCBA3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140779" y="2533650"/>
                    <a:ext cx="575044" cy="214130"/>
                  </a:xfrm>
                  <a:prstGeom prst="straightConnector1">
                    <a:avLst/>
                  </a:prstGeom>
                  <a:ln w="28575">
                    <a:solidFill>
                      <a:srgbClr val="00B0F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" name="直線單箭頭接點 43">
                    <a:extLst>
                      <a:ext uri="{FF2B5EF4-FFF2-40B4-BE49-F238E27FC236}">
                        <a16:creationId xmlns:a16="http://schemas.microsoft.com/office/drawing/2014/main" id="{730DFF5E-A92F-4E45-8295-9ADF0C0F1D9A}"/>
                      </a:ext>
                    </a:extLst>
                  </p:cNvPr>
                  <p:cNvCxnSpPr/>
                  <p:nvPr/>
                </p:nvCxnSpPr>
                <p:spPr>
                  <a:xfrm>
                    <a:off x="6140779" y="2738782"/>
                    <a:ext cx="510145" cy="327722"/>
                  </a:xfrm>
                  <a:prstGeom prst="straightConnector1">
                    <a:avLst/>
                  </a:prstGeom>
                  <a:ln w="28575">
                    <a:solidFill>
                      <a:srgbClr val="00B0F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" name="直線單箭頭接點 44">
                    <a:extLst>
                      <a:ext uri="{FF2B5EF4-FFF2-40B4-BE49-F238E27FC236}">
                        <a16:creationId xmlns:a16="http://schemas.microsoft.com/office/drawing/2014/main" id="{177ECFC8-82EC-478C-BE88-B3EA6F175B82}"/>
                      </a:ext>
                    </a:extLst>
                  </p:cNvPr>
                  <p:cNvCxnSpPr/>
                  <p:nvPr/>
                </p:nvCxnSpPr>
                <p:spPr>
                  <a:xfrm rot="21149489" flipH="1">
                    <a:off x="5951649" y="2748027"/>
                    <a:ext cx="241475" cy="675972"/>
                  </a:xfrm>
                  <a:prstGeom prst="straightConnector1">
                    <a:avLst/>
                  </a:prstGeom>
                  <a:ln w="28575">
                    <a:solidFill>
                      <a:srgbClr val="00B0F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6" name="橢圓 45">
                    <a:extLst>
                      <a:ext uri="{FF2B5EF4-FFF2-40B4-BE49-F238E27FC236}">
                        <a16:creationId xmlns:a16="http://schemas.microsoft.com/office/drawing/2014/main" id="{38D3770E-40E1-4802-801B-F0476C416DF2}"/>
                      </a:ext>
                    </a:extLst>
                  </p:cNvPr>
                  <p:cNvSpPr/>
                  <p:nvPr/>
                </p:nvSpPr>
                <p:spPr>
                  <a:xfrm rot="3480000">
                    <a:off x="7565010" y="3545135"/>
                    <a:ext cx="72000" cy="72000"/>
                  </a:xfrm>
                  <a:prstGeom prst="ellipse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</p:grp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9" name="文字方塊 28">
                    <a:extLst>
                      <a:ext uri="{FF2B5EF4-FFF2-40B4-BE49-F238E27FC236}">
                        <a16:creationId xmlns:a16="http://schemas.microsoft.com/office/drawing/2014/main" id="{9C69413D-3BF4-43BA-86BA-D5F696D51434}"/>
                      </a:ext>
                    </a:extLst>
                  </p:cNvPr>
                  <p:cNvSpPr txBox="1"/>
                  <p:nvPr/>
                </p:nvSpPr>
                <p:spPr>
                  <a:xfrm>
                    <a:off x="6141170" y="2243323"/>
                    <a:ext cx="144719" cy="215445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altLang="zh-TW" sz="140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oMath>
                      </m:oMathPara>
                    </a14:m>
                    <a:endParaRPr lang="zh-TW" altLang="en-US" sz="1400" dirty="0"/>
                  </a:p>
                </p:txBody>
              </p:sp>
            </mc:Choice>
            <mc:Fallback xmlns="">
              <p:sp>
                <p:nvSpPr>
                  <p:cNvPr id="29" name="文字方塊 28">
                    <a:extLst>
                      <a:ext uri="{FF2B5EF4-FFF2-40B4-BE49-F238E27FC236}">
                        <a16:creationId xmlns:a16="http://schemas.microsoft.com/office/drawing/2014/main" id="{9C69413D-3BF4-43BA-86BA-D5F696D5143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141170" y="2243323"/>
                    <a:ext cx="144719" cy="215445"/>
                  </a:xfrm>
                  <a:prstGeom prst="rect">
                    <a:avLst/>
                  </a:prstGeom>
                  <a:blipFill>
                    <a:blip r:embed="rId9"/>
                    <a:stretch>
                      <a:fillRect l="-93333" r="-93333" b="-113636"/>
                    </a:stretch>
                  </a:blipFill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0" name="文字方塊 29">
                    <a:extLst>
                      <a:ext uri="{FF2B5EF4-FFF2-40B4-BE49-F238E27FC236}">
                        <a16:creationId xmlns:a16="http://schemas.microsoft.com/office/drawing/2014/main" id="{ACA08A8A-FE01-4BB4-AD52-1C5BFADD8E10}"/>
                      </a:ext>
                    </a:extLst>
                  </p:cNvPr>
                  <p:cNvSpPr txBox="1"/>
                  <p:nvPr/>
                </p:nvSpPr>
                <p:spPr>
                  <a:xfrm>
                    <a:off x="7888366" y="3620189"/>
                    <a:ext cx="159146" cy="215444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altLang="zh-TW" sz="1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oMath>
                      </m:oMathPara>
                    </a14:m>
                    <a:endParaRPr lang="zh-TW" altLang="en-US" sz="1400" dirty="0"/>
                  </a:p>
                </p:txBody>
              </p:sp>
            </mc:Choice>
            <mc:Fallback xmlns="">
              <p:sp>
                <p:nvSpPr>
                  <p:cNvPr id="60" name="文字方塊 59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888366" y="3620189"/>
                    <a:ext cx="159146" cy="215444"/>
                  </a:xfrm>
                  <a:prstGeom prst="rect">
                    <a:avLst/>
                  </a:prstGeom>
                  <a:blipFill>
                    <a:blip r:embed="rId10"/>
                    <a:stretch>
                      <a:fillRect l="-26923" r="-19231" b="-5714"/>
                    </a:stretch>
                  </a:blipFill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31" name="直線單箭頭接點 30">
                <a:extLst>
                  <a:ext uri="{FF2B5EF4-FFF2-40B4-BE49-F238E27FC236}">
                    <a16:creationId xmlns:a16="http://schemas.microsoft.com/office/drawing/2014/main" id="{15C06C45-E7EA-47EF-848F-6AFC3C7509B4}"/>
                  </a:ext>
                </a:extLst>
              </p:cNvPr>
              <p:cNvCxnSpPr/>
              <p:nvPr/>
            </p:nvCxnSpPr>
            <p:spPr>
              <a:xfrm flipV="1">
                <a:off x="3505620" y="3283153"/>
                <a:ext cx="2550145" cy="1503047"/>
              </a:xfrm>
              <a:prstGeom prst="straightConnector1">
                <a:avLst/>
              </a:prstGeom>
              <a:ln w="1270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2" name="文字方塊 31">
                    <a:extLst>
                      <a:ext uri="{FF2B5EF4-FFF2-40B4-BE49-F238E27FC236}">
                        <a16:creationId xmlns:a16="http://schemas.microsoft.com/office/drawing/2014/main" id="{970A83C6-5985-4CE0-A07E-FE42AE480020}"/>
                      </a:ext>
                    </a:extLst>
                  </p:cNvPr>
                  <p:cNvSpPr txBox="1"/>
                  <p:nvPr/>
                </p:nvSpPr>
                <p:spPr>
                  <a:xfrm>
                    <a:off x="5074830" y="3940167"/>
                    <a:ext cx="141705" cy="215444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altLang="zh-TW" sz="1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oMath>
                      </m:oMathPara>
                    </a14:m>
                    <a:endParaRPr lang="zh-TW" altLang="en-US" sz="1400" dirty="0"/>
                  </a:p>
                </p:txBody>
              </p:sp>
            </mc:Choice>
            <mc:Fallback xmlns="">
              <p:sp>
                <p:nvSpPr>
                  <p:cNvPr id="65" name="文字方塊 64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074830" y="3940167"/>
                    <a:ext cx="141705" cy="215444"/>
                  </a:xfrm>
                  <a:prstGeom prst="rect">
                    <a:avLst/>
                  </a:prstGeom>
                  <a:blipFill>
                    <a:blip r:embed="rId11"/>
                    <a:stretch>
                      <a:fillRect l="-16667" r="-8333"/>
                    </a:stretch>
                  </a:blipFill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18" name="直線單箭頭接點 17">
              <a:extLst>
                <a:ext uri="{FF2B5EF4-FFF2-40B4-BE49-F238E27FC236}">
                  <a16:creationId xmlns:a16="http://schemas.microsoft.com/office/drawing/2014/main" id="{4B4C1A78-5C46-47BA-861E-DF71AFDA0E6D}"/>
                </a:ext>
              </a:extLst>
            </p:cNvPr>
            <p:cNvCxnSpPr/>
            <p:nvPr/>
          </p:nvCxnSpPr>
          <p:spPr>
            <a:xfrm flipV="1">
              <a:off x="4788844" y="1567838"/>
              <a:ext cx="241637" cy="676190"/>
            </a:xfrm>
            <a:prstGeom prst="straightConnector1">
              <a:avLst/>
            </a:prstGeom>
            <a:ln w="127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文字方塊 18">
                  <a:extLst>
                    <a:ext uri="{FF2B5EF4-FFF2-40B4-BE49-F238E27FC236}">
                      <a16:creationId xmlns:a16="http://schemas.microsoft.com/office/drawing/2014/main" id="{692CF4C4-5047-496F-9E18-5E00CCB75602}"/>
                    </a:ext>
                  </a:extLst>
                </p:cNvPr>
                <p:cNvSpPr txBox="1"/>
                <p:nvPr/>
              </p:nvSpPr>
              <p:spPr>
                <a:xfrm>
                  <a:off x="4689787" y="1330543"/>
                  <a:ext cx="187168" cy="21544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14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TW" sz="1400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</m:oMath>
                    </m:oMathPara>
                  </a14:m>
                  <a:endParaRPr lang="zh-TW" altLang="en-US" sz="1400" dirty="0"/>
                </a:p>
              </p:txBody>
            </p:sp>
          </mc:Choice>
          <mc:Fallback xmlns="">
            <p:sp>
              <p:nvSpPr>
                <p:cNvPr id="19" name="文字方塊 18">
                  <a:extLst>
                    <a:ext uri="{FF2B5EF4-FFF2-40B4-BE49-F238E27FC236}">
                      <a16:creationId xmlns:a16="http://schemas.microsoft.com/office/drawing/2014/main" id="{692CF4C4-5047-496F-9E18-5E00CCB7560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89787" y="1330543"/>
                  <a:ext cx="187168" cy="215445"/>
                </a:xfrm>
                <a:prstGeom prst="rect">
                  <a:avLst/>
                </a:prstGeom>
                <a:blipFill>
                  <a:blip r:embed="rId12"/>
                  <a:stretch>
                    <a:fillRect l="-73684" r="-52632" b="-118182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0" name="直線單箭頭接點 19">
              <a:extLst>
                <a:ext uri="{FF2B5EF4-FFF2-40B4-BE49-F238E27FC236}">
                  <a16:creationId xmlns:a16="http://schemas.microsoft.com/office/drawing/2014/main" id="{7578CAD9-2D1E-46FC-84F4-4A0A992703CB}"/>
                </a:ext>
              </a:extLst>
            </p:cNvPr>
            <p:cNvCxnSpPr/>
            <p:nvPr/>
          </p:nvCxnSpPr>
          <p:spPr>
            <a:xfrm flipV="1">
              <a:off x="7755302" y="2259816"/>
              <a:ext cx="241637" cy="676190"/>
            </a:xfrm>
            <a:prstGeom prst="straightConnector1">
              <a:avLst/>
            </a:prstGeom>
            <a:ln w="127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文字方塊 20">
                  <a:extLst>
                    <a:ext uri="{FF2B5EF4-FFF2-40B4-BE49-F238E27FC236}">
                      <a16:creationId xmlns:a16="http://schemas.microsoft.com/office/drawing/2014/main" id="{D9349AD1-956C-4925-A5C0-E14F8B379CA0}"/>
                    </a:ext>
                  </a:extLst>
                </p:cNvPr>
                <p:cNvSpPr txBox="1"/>
                <p:nvPr/>
              </p:nvSpPr>
              <p:spPr>
                <a:xfrm>
                  <a:off x="7660274" y="2003572"/>
                  <a:ext cx="190053" cy="21544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14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TW" sz="1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zh-TW" altLang="en-US" sz="1400" dirty="0"/>
                </a:p>
              </p:txBody>
            </p:sp>
          </mc:Choice>
          <mc:Fallback xmlns="">
            <p:sp>
              <p:nvSpPr>
                <p:cNvPr id="21" name="文字方塊 20">
                  <a:extLst>
                    <a:ext uri="{FF2B5EF4-FFF2-40B4-BE49-F238E27FC236}">
                      <a16:creationId xmlns:a16="http://schemas.microsoft.com/office/drawing/2014/main" id="{D9349AD1-956C-4925-A5C0-E14F8B379CA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660274" y="2003572"/>
                  <a:ext cx="190053" cy="215445"/>
                </a:xfrm>
                <a:prstGeom prst="rect">
                  <a:avLst/>
                </a:prstGeom>
                <a:blipFill>
                  <a:blip r:embed="rId13"/>
                  <a:stretch>
                    <a:fillRect l="-65000" r="-50000" b="-118182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2" name="直線單箭頭接點 21">
              <a:extLst>
                <a:ext uri="{FF2B5EF4-FFF2-40B4-BE49-F238E27FC236}">
                  <a16:creationId xmlns:a16="http://schemas.microsoft.com/office/drawing/2014/main" id="{715A90B9-75B4-4407-BEEB-FF1FFC05F285}"/>
                </a:ext>
              </a:extLst>
            </p:cNvPr>
            <p:cNvCxnSpPr/>
            <p:nvPr/>
          </p:nvCxnSpPr>
          <p:spPr>
            <a:xfrm flipV="1">
              <a:off x="7392750" y="3626539"/>
              <a:ext cx="241637" cy="676190"/>
            </a:xfrm>
            <a:prstGeom prst="straightConnector1">
              <a:avLst/>
            </a:prstGeom>
            <a:ln w="127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文字方塊 22">
                  <a:extLst>
                    <a:ext uri="{FF2B5EF4-FFF2-40B4-BE49-F238E27FC236}">
                      <a16:creationId xmlns:a16="http://schemas.microsoft.com/office/drawing/2014/main" id="{F58E3E65-F8E6-4E4E-B50F-8EE213E2DAF1}"/>
                    </a:ext>
                  </a:extLst>
                </p:cNvPr>
                <p:cNvSpPr txBox="1"/>
                <p:nvPr/>
              </p:nvSpPr>
              <p:spPr>
                <a:xfrm>
                  <a:off x="7315337" y="3311129"/>
                  <a:ext cx="194220" cy="21544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14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TW" sz="1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zh-TW" altLang="en-US" sz="1400" dirty="0"/>
                </a:p>
              </p:txBody>
            </p:sp>
          </mc:Choice>
          <mc:Fallback xmlns="">
            <p:sp>
              <p:nvSpPr>
                <p:cNvPr id="23" name="文字方塊 22">
                  <a:extLst>
                    <a:ext uri="{FF2B5EF4-FFF2-40B4-BE49-F238E27FC236}">
                      <a16:creationId xmlns:a16="http://schemas.microsoft.com/office/drawing/2014/main" id="{F58E3E65-F8E6-4E4E-B50F-8EE213E2DAF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15337" y="3311129"/>
                  <a:ext cx="194220" cy="215445"/>
                </a:xfrm>
                <a:prstGeom prst="rect">
                  <a:avLst/>
                </a:prstGeom>
                <a:blipFill>
                  <a:blip r:embed="rId14"/>
                  <a:stretch>
                    <a:fillRect l="-70000" r="-50000" b="-113636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4" name="直線單箭頭接點 23">
              <a:extLst>
                <a:ext uri="{FF2B5EF4-FFF2-40B4-BE49-F238E27FC236}">
                  <a16:creationId xmlns:a16="http://schemas.microsoft.com/office/drawing/2014/main" id="{30D40D8D-8D38-48C5-B9FF-28FEAD626965}"/>
                </a:ext>
              </a:extLst>
            </p:cNvPr>
            <p:cNvCxnSpPr/>
            <p:nvPr/>
          </p:nvCxnSpPr>
          <p:spPr>
            <a:xfrm flipV="1">
              <a:off x="4278103" y="2958540"/>
              <a:ext cx="241637" cy="676190"/>
            </a:xfrm>
            <a:prstGeom prst="straightConnector1">
              <a:avLst/>
            </a:prstGeom>
            <a:ln w="127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文字方塊 24">
                  <a:extLst>
                    <a:ext uri="{FF2B5EF4-FFF2-40B4-BE49-F238E27FC236}">
                      <a16:creationId xmlns:a16="http://schemas.microsoft.com/office/drawing/2014/main" id="{3A758871-1FCD-493E-A4C8-291D6A73589A}"/>
                    </a:ext>
                  </a:extLst>
                </p:cNvPr>
                <p:cNvSpPr txBox="1"/>
                <p:nvPr/>
              </p:nvSpPr>
              <p:spPr>
                <a:xfrm>
                  <a:off x="4174530" y="2717851"/>
                  <a:ext cx="194220" cy="21544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1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14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TW" sz="14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zh-TW" altLang="en-US" sz="1400" dirty="0"/>
                </a:p>
              </p:txBody>
            </p:sp>
          </mc:Choice>
          <mc:Fallback xmlns="">
            <p:sp>
              <p:nvSpPr>
                <p:cNvPr id="25" name="文字方塊 24">
                  <a:extLst>
                    <a:ext uri="{FF2B5EF4-FFF2-40B4-BE49-F238E27FC236}">
                      <a16:creationId xmlns:a16="http://schemas.microsoft.com/office/drawing/2014/main" id="{3A758871-1FCD-493E-A4C8-291D6A73589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74530" y="2717851"/>
                  <a:ext cx="194220" cy="215445"/>
                </a:xfrm>
                <a:prstGeom prst="rect">
                  <a:avLst/>
                </a:prstGeom>
                <a:blipFill>
                  <a:blip r:embed="rId15"/>
                  <a:stretch>
                    <a:fillRect l="-61905" r="-42857" b="-108696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" name="文字方塊 3"/>
          <p:cNvSpPr txBox="1"/>
          <p:nvPr/>
        </p:nvSpPr>
        <p:spPr>
          <a:xfrm>
            <a:off x="4114800" y="2113721"/>
            <a:ext cx="6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字方塊 4"/>
              <p:cNvSpPr txBox="1"/>
              <p:nvPr/>
            </p:nvSpPr>
            <p:spPr>
              <a:xfrm>
                <a:off x="4741002" y="4175141"/>
                <a:ext cx="3056605" cy="3344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dirty="0" smtClean="0">
                    <a:latin typeface="Open Sans" panose="02020500000000000000" charset="0"/>
                    <a:ea typeface="Open Sans" panose="02020500000000000000" charset="0"/>
                    <a:cs typeface="Open Sans" panose="02020500000000000000" charset="0"/>
                  </a:rPr>
                  <a:t>Body-fixed frame 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altLang="zh-TW" i="1" smtClean="0">
                            <a:latin typeface="Cambria Math" panose="02040503050406030204" pitchFamily="18" charset="0"/>
                            <a:ea typeface="Open Sans" panose="02020500000000000000" charset="0"/>
                            <a:cs typeface="Open Sans" panose="02020500000000000000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TW" i="1" smtClean="0">
                                <a:latin typeface="Cambria Math" panose="02040503050406030204" pitchFamily="18" charset="0"/>
                                <a:ea typeface="Open Sans" panose="02020500000000000000" charset="0"/>
                                <a:cs typeface="Open Sans" panose="02020500000000000000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  <a:ea typeface="Open Sans" panose="02020500000000000000" charset="0"/>
                                      <a:cs typeface="Open Sans" panose="02020500000000000000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altLang="zh-TW" i="1" smtClean="0">
                                          <a:latin typeface="Cambria Math" panose="02040503050406030204" pitchFamily="18" charset="0"/>
                                          <a:ea typeface="Open Sans" panose="02020500000000000000" charset="0"/>
                                          <a:cs typeface="Open Sans" panose="02020500000000000000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  <a:ea typeface="Open Sans" panose="02020500000000000000" charset="0"/>
                                          <a:cs typeface="Open Sans" panose="02020500000000000000" charset="0"/>
                                        </a:rPr>
                                        <m:t>𝑋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  <a:ea typeface="Open Sans" panose="02020500000000000000" charset="0"/>
                                      <a:cs typeface="Open Sans" panose="02020500000000000000" charset="0"/>
                                    </a:rPr>
                                    <m:t>𝐵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altLang="zh-TW" b="0" i="1" smtClean="0">
                                  <a:latin typeface="Cambria Math" panose="02040503050406030204" pitchFamily="18" charset="0"/>
                                  <a:ea typeface="Open Sans" panose="02020500000000000000" charset="0"/>
                                  <a:cs typeface="Open Sans" panose="02020500000000000000" charset="0"/>
                                </a:rPr>
                                <m:t>,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  <a:ea typeface="Open Sans" panose="02020500000000000000" charset="0"/>
                                      <a:cs typeface="Open Sans" panose="02020500000000000000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  <a:ea typeface="Open Sans" panose="02020500000000000000" charset="0"/>
                                          <a:cs typeface="Open Sans" panose="02020500000000000000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  <a:ea typeface="Open Sans" panose="02020500000000000000" charset="0"/>
                                          <a:cs typeface="Open Sans" panose="02020500000000000000" charset="0"/>
                                        </a:rPr>
                                        <m:t>𝑌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  <a:ea typeface="Open Sans" panose="02020500000000000000" charset="0"/>
                                      <a:cs typeface="Open Sans" panose="02020500000000000000" charset="0"/>
                                    </a:rPr>
                                    <m:t>𝐵</m:t>
                                  </m:r>
                                </m:sub>
                              </m:s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  <a:ea typeface="Open Sans" panose="02020500000000000000" charset="0"/>
                                  <a:cs typeface="Open Sans" panose="02020500000000000000" charset="0"/>
                                </a:rPr>
                                <m:t>,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  <a:ea typeface="Open Sans" panose="02020500000000000000" charset="0"/>
                                      <a:cs typeface="Open Sans" panose="02020500000000000000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  <a:ea typeface="Open Sans" panose="02020500000000000000" charset="0"/>
                                          <a:cs typeface="Open Sans" panose="02020500000000000000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  <a:ea typeface="Open Sans" panose="02020500000000000000" charset="0"/>
                                          <a:cs typeface="Open Sans" panose="02020500000000000000" charset="0"/>
                                        </a:rPr>
                                        <m:t>𝑍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  <a:ea typeface="Open Sans" panose="02020500000000000000" charset="0"/>
                                      <a:cs typeface="Open Sans" panose="02020500000000000000" charset="0"/>
                                    </a:rPr>
                                    <m:t>𝐵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endParaRPr lang="zh-TW" altLang="en-US" dirty="0">
                  <a:latin typeface="Open Sans" panose="02020500000000000000" charset="0"/>
                  <a:cs typeface="Open Sans" panose="02020500000000000000" charset="0"/>
                </a:endParaRPr>
              </a:p>
            </p:txBody>
          </p:sp>
        </mc:Choice>
        <mc:Fallback xmlns="">
          <p:sp>
            <p:nvSpPr>
              <p:cNvPr id="5" name="文字方塊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1002" y="4175141"/>
                <a:ext cx="3056605" cy="334451"/>
              </a:xfrm>
              <a:prstGeom prst="rect">
                <a:avLst/>
              </a:prstGeom>
              <a:blipFill>
                <a:blip r:embed="rId16"/>
                <a:stretch>
                  <a:fillRect l="-599" t="-9091" b="-1272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文字方塊 58"/>
              <p:cNvSpPr txBox="1"/>
              <p:nvPr/>
            </p:nvSpPr>
            <p:spPr>
              <a:xfrm>
                <a:off x="4757529" y="4514248"/>
                <a:ext cx="3056605" cy="3344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dirty="0" smtClean="0">
                    <a:latin typeface="Open Sans" panose="02020500000000000000" charset="0"/>
                    <a:ea typeface="Open Sans" panose="02020500000000000000" charset="0"/>
                    <a:cs typeface="Open Sans" panose="02020500000000000000" charset="0"/>
                  </a:rPr>
                  <a:t>Inertial frame: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altLang="zh-TW" i="1" smtClean="0">
                            <a:latin typeface="Cambria Math" panose="02040503050406030204" pitchFamily="18" charset="0"/>
                            <a:ea typeface="Open Sans" panose="02020500000000000000" charset="0"/>
                            <a:cs typeface="Open Sans" panose="02020500000000000000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TW" i="1" smtClean="0">
                                <a:latin typeface="Cambria Math" panose="02040503050406030204" pitchFamily="18" charset="0"/>
                                <a:ea typeface="Open Sans" panose="02020500000000000000" charset="0"/>
                                <a:cs typeface="Open Sans" panose="02020500000000000000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  <a:ea typeface="Open Sans" panose="02020500000000000000" charset="0"/>
                                      <a:cs typeface="Open Sans" panose="02020500000000000000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altLang="zh-TW" i="1" smtClean="0">
                                          <a:latin typeface="Cambria Math" panose="02040503050406030204" pitchFamily="18" charset="0"/>
                                          <a:ea typeface="Open Sans" panose="02020500000000000000" charset="0"/>
                                          <a:cs typeface="Open Sans" panose="02020500000000000000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  <a:ea typeface="Open Sans" panose="02020500000000000000" charset="0"/>
                                          <a:cs typeface="Open Sans" panose="02020500000000000000" charset="0"/>
                                        </a:rPr>
                                        <m:t>𝑋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  <a:ea typeface="Open Sans" panose="02020500000000000000" charset="0"/>
                                      <a:cs typeface="Open Sans" panose="02020500000000000000" charset="0"/>
                                    </a:rPr>
                                    <m:t>𝐸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altLang="zh-TW" b="0" i="1" smtClean="0">
                                  <a:latin typeface="Cambria Math" panose="02040503050406030204" pitchFamily="18" charset="0"/>
                                  <a:ea typeface="Open Sans" panose="02020500000000000000" charset="0"/>
                                  <a:cs typeface="Open Sans" panose="02020500000000000000" charset="0"/>
                                </a:rPr>
                                <m:t>,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  <a:ea typeface="Open Sans" panose="02020500000000000000" charset="0"/>
                                      <a:cs typeface="Open Sans" panose="02020500000000000000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  <a:ea typeface="Open Sans" panose="02020500000000000000" charset="0"/>
                                          <a:cs typeface="Open Sans" panose="02020500000000000000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  <a:ea typeface="Open Sans" panose="02020500000000000000" charset="0"/>
                                          <a:cs typeface="Open Sans" panose="02020500000000000000" charset="0"/>
                                        </a:rPr>
                                        <m:t>𝑌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  <a:ea typeface="Open Sans" panose="02020500000000000000" charset="0"/>
                                      <a:cs typeface="Open Sans" panose="02020500000000000000" charset="0"/>
                                    </a:rPr>
                                    <m:t>𝐸</m:t>
                                  </m:r>
                                </m:sub>
                              </m:s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  <a:ea typeface="Open Sans" panose="02020500000000000000" charset="0"/>
                                  <a:cs typeface="Open Sans" panose="02020500000000000000" charset="0"/>
                                </a:rPr>
                                <m:t>,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  <a:ea typeface="Open Sans" panose="02020500000000000000" charset="0"/>
                                      <a:cs typeface="Open Sans" panose="02020500000000000000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  <a:ea typeface="Open Sans" panose="02020500000000000000" charset="0"/>
                                          <a:cs typeface="Open Sans" panose="02020500000000000000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  <a:ea typeface="Open Sans" panose="02020500000000000000" charset="0"/>
                                          <a:cs typeface="Open Sans" panose="02020500000000000000" charset="0"/>
                                        </a:rPr>
                                        <m:t>𝑍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  <a:ea typeface="Open Sans" panose="02020500000000000000" charset="0"/>
                                      <a:cs typeface="Open Sans" panose="02020500000000000000" charset="0"/>
                                    </a:rPr>
                                    <m:t>𝐸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endParaRPr lang="zh-TW" altLang="en-US" dirty="0">
                  <a:latin typeface="Open Sans" panose="02020500000000000000" charset="0"/>
                  <a:cs typeface="Open Sans" panose="02020500000000000000" charset="0"/>
                </a:endParaRPr>
              </a:p>
            </p:txBody>
          </p:sp>
        </mc:Choice>
        <mc:Fallback xmlns="">
          <p:sp>
            <p:nvSpPr>
              <p:cNvPr id="59" name="文字方塊 5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7529" y="4514248"/>
                <a:ext cx="3056605" cy="334451"/>
              </a:xfrm>
              <a:prstGeom prst="rect">
                <a:avLst/>
              </a:prstGeom>
              <a:blipFill>
                <a:blip r:embed="rId17"/>
                <a:stretch>
                  <a:fillRect l="-598" t="-9259" b="-1481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2723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7</a:t>
            </a:fld>
            <a:endParaRPr lang="zh-TW" altLang="en-US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Problem Formulation </a:t>
            </a:r>
            <a:r>
              <a:rPr lang="en-US" altLang="zh-TW" sz="2200" dirty="0"/>
              <a:t>- Dynamics of the Multirotor</a:t>
            </a:r>
            <a:endParaRPr lang="zh-TW" altLang="en-US" sz="2200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7460700" cy="1403988"/>
          </a:xfrm>
        </p:spPr>
        <p:txBody>
          <a:bodyPr/>
          <a:lstStyle/>
          <a:p>
            <a:r>
              <a:rPr lang="en-US" altLang="zh-TW" sz="1400" dirty="0"/>
              <a:t>The multirotor is described by both translational and rotational dynamics.</a:t>
            </a:r>
          </a:p>
          <a:p>
            <a:r>
              <a:rPr lang="en-US" altLang="zh-TW" sz="1400" dirty="0"/>
              <a:t>The translational dynamics considers forces such as the effects of gravity, thrusts, and the external force.</a:t>
            </a:r>
          </a:p>
          <a:p>
            <a:r>
              <a:rPr lang="en-US" altLang="zh-TW" sz="1400" dirty="0"/>
              <a:t>The rotational dynamics takes the moment of the control input, rotational speed, and moment of inertia into account.</a:t>
            </a:r>
            <a:endParaRPr lang="zh-TW" altLang="en-US" sz="1400" dirty="0"/>
          </a:p>
          <a:p>
            <a:endParaRPr lang="zh-TW" altLang="en-US" dirty="0"/>
          </a:p>
        </p:txBody>
      </p:sp>
      <p:grpSp>
        <p:nvGrpSpPr>
          <p:cNvPr id="59" name="群組 58">
            <a:extLst>
              <a:ext uri="{FF2B5EF4-FFF2-40B4-BE49-F238E27FC236}">
                <a16:creationId xmlns:a16="http://schemas.microsoft.com/office/drawing/2014/main" id="{B88A3EAC-A337-49B5-99AA-E2CF35C4647E}"/>
              </a:ext>
            </a:extLst>
          </p:cNvPr>
          <p:cNvGrpSpPr/>
          <p:nvPr/>
        </p:nvGrpSpPr>
        <p:grpSpPr>
          <a:xfrm>
            <a:off x="878313" y="2784213"/>
            <a:ext cx="4854279" cy="1531484"/>
            <a:chOff x="2800237" y="4019741"/>
            <a:chExt cx="4854279" cy="1531484"/>
          </a:xfrm>
        </p:grpSpPr>
        <p:grpSp>
          <p:nvGrpSpPr>
            <p:cNvPr id="60" name="群組 59">
              <a:extLst>
                <a:ext uri="{FF2B5EF4-FFF2-40B4-BE49-F238E27FC236}">
                  <a16:creationId xmlns:a16="http://schemas.microsoft.com/office/drawing/2014/main" id="{8462C3E1-9C4A-448E-8074-121A199FC5D4}"/>
                </a:ext>
              </a:extLst>
            </p:cNvPr>
            <p:cNvGrpSpPr/>
            <p:nvPr/>
          </p:nvGrpSpPr>
          <p:grpSpPr>
            <a:xfrm>
              <a:off x="2800237" y="4196453"/>
              <a:ext cx="2666524" cy="1354772"/>
              <a:chOff x="6570959" y="2496041"/>
              <a:chExt cx="2666524" cy="1354772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5" name="文字方塊 64">
                    <a:extLst>
                      <a:ext uri="{FF2B5EF4-FFF2-40B4-BE49-F238E27FC236}">
                        <a16:creationId xmlns:a16="http://schemas.microsoft.com/office/drawing/2014/main" id="{1694DD66-2779-4C21-9034-0DD3DDA1718F}"/>
                      </a:ext>
                    </a:extLst>
                  </p:cNvPr>
                  <p:cNvSpPr txBox="1"/>
                  <p:nvPr/>
                </p:nvSpPr>
                <p:spPr>
                  <a:xfrm>
                    <a:off x="7486771" y="2496041"/>
                    <a:ext cx="632481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acc>
                            <m:accPr>
                              <m:chr m:val="̇"/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oMath>
                      </m:oMathPara>
                    </a14:m>
                    <a:endParaRPr lang="en-US" altLang="zh-TW" b="0" dirty="0"/>
                  </a:p>
                </p:txBody>
              </p:sp>
            </mc:Choice>
            <mc:Fallback xmlns="">
              <p:sp>
                <p:nvSpPr>
                  <p:cNvPr id="5" name="文字方塊 4">
                    <a:extLst>
                      <a:ext uri="{FF2B5EF4-FFF2-40B4-BE49-F238E27FC236}">
                        <a16:creationId xmlns:a16="http://schemas.microsoft.com/office/drawing/2014/main" id="{1694DD66-2779-4C21-9034-0DD3DDA1718F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486771" y="2496041"/>
                    <a:ext cx="632481" cy="276999"/>
                  </a:xfrm>
                  <a:prstGeom prst="rect">
                    <a:avLst/>
                  </a:prstGeom>
                  <a:blipFill>
                    <a:blip r:embed="rId2"/>
                    <a:stretch>
                      <a:fillRect l="-3846" t="-2222" r="-2885" b="-2222"/>
                    </a:stretch>
                  </a:blipFill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6" name="文字方塊 65">
                    <a:extLst>
                      <a:ext uri="{FF2B5EF4-FFF2-40B4-BE49-F238E27FC236}">
                        <a16:creationId xmlns:a16="http://schemas.microsoft.com/office/drawing/2014/main" id="{1BC087CD-E26D-4AE2-ACE1-DB8CF0A222E6}"/>
                      </a:ext>
                    </a:extLst>
                  </p:cNvPr>
                  <p:cNvSpPr txBox="1"/>
                  <p:nvPr/>
                </p:nvSpPr>
                <p:spPr>
                  <a:xfrm>
                    <a:off x="7148642" y="2852029"/>
                    <a:ext cx="2088841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altLang="zh-TW" b="0" i="1" smtClean="0">
                              <a:solidFill>
                                <a:schemeClr val="accent4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  <m:acc>
                            <m:accPr>
                              <m:chr m:val="̇"/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TW" b="0" i="1" smtClean="0">
                              <a:solidFill>
                                <a:schemeClr val="accent4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  <m:sSub>
                            <m:sSub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𝑓𝑅</m:t>
                          </m:r>
                          <m:sSub>
                            <m:sSub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oMath>
                      </m:oMathPara>
                    </a14:m>
                    <a:endParaRPr lang="zh-TW" altLang="en-US" dirty="0"/>
                  </a:p>
                </p:txBody>
              </p:sp>
            </mc:Choice>
            <mc:Fallback xmlns="">
              <p:sp>
                <p:nvSpPr>
                  <p:cNvPr id="66" name="文字方塊 65">
                    <a:extLst>
                      <a:ext uri="{FF2B5EF4-FFF2-40B4-BE49-F238E27FC236}">
                        <a16:creationId xmlns:a16="http://schemas.microsoft.com/office/drawing/2014/main" id="{1BC087CD-E26D-4AE2-ACE1-DB8CF0A222E6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148642" y="2852029"/>
                    <a:ext cx="2088841" cy="276999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b="-4348"/>
                    </a:stretch>
                  </a:blipFill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7" name="文字方塊 66">
                    <a:extLst>
                      <a:ext uri="{FF2B5EF4-FFF2-40B4-BE49-F238E27FC236}">
                        <a16:creationId xmlns:a16="http://schemas.microsoft.com/office/drawing/2014/main" id="{78297932-1D08-4D54-926B-9937ECB25B7A}"/>
                      </a:ext>
                    </a:extLst>
                  </p:cNvPr>
                  <p:cNvSpPr txBox="1"/>
                  <p:nvPr/>
                </p:nvSpPr>
                <p:spPr>
                  <a:xfrm>
                    <a:off x="7468630" y="3208017"/>
                    <a:ext cx="835805" cy="286297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acc>
                            <m:accPr>
                              <m:chr m:val="̇"/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</m:acc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acc>
                            <m:accPr>
                              <m:chr m:val="̂"/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sty m:val="p"/>
                                </m:rPr>
                                <a:rPr lang="en-US" altLang="zh-TW" b="0" i="0" smtClean="0">
                                  <a:latin typeface="Cambria Math" panose="02040503050406030204" pitchFamily="18" charset="0"/>
                                </a:rPr>
                                <m:t>Ω</m:t>
                              </m:r>
                            </m:e>
                          </m:acc>
                        </m:oMath>
                      </m:oMathPara>
                    </a14:m>
                    <a:endParaRPr lang="zh-TW" altLang="en-US" dirty="0"/>
                  </a:p>
                </p:txBody>
              </p:sp>
            </mc:Choice>
            <mc:Fallback xmlns="">
              <p:sp>
                <p:nvSpPr>
                  <p:cNvPr id="67" name="文字方塊 66">
                    <a:extLst>
                      <a:ext uri="{FF2B5EF4-FFF2-40B4-BE49-F238E27FC236}">
                        <a16:creationId xmlns:a16="http://schemas.microsoft.com/office/drawing/2014/main" id="{78297932-1D08-4D54-926B-9937ECB25B7A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468630" y="3208017"/>
                    <a:ext cx="835805" cy="286297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t="-17391" r="-29927"/>
                    </a:stretch>
                  </a:blipFill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8" name="文字方塊 67">
                    <a:extLst>
                      <a:ext uri="{FF2B5EF4-FFF2-40B4-BE49-F238E27FC236}">
                        <a16:creationId xmlns:a16="http://schemas.microsoft.com/office/drawing/2014/main" id="{3FA5B360-F77A-4919-8AF7-D1995DBDD638}"/>
                      </a:ext>
                    </a:extLst>
                  </p:cNvPr>
                  <p:cNvSpPr txBox="1"/>
                  <p:nvPr/>
                </p:nvSpPr>
                <p:spPr>
                  <a:xfrm>
                    <a:off x="6570959" y="3563298"/>
                    <a:ext cx="1768626" cy="287515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altLang="zh-TW" b="0" i="1" smtClean="0">
                              <a:solidFill>
                                <a:schemeClr val="accent4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  <m:acc>
                            <m:accPr>
                              <m:chr m:val="̇"/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sty m:val="p"/>
                                </m:rPr>
                                <a:rPr lang="en-US" altLang="zh-TW" b="0" i="0" smtClean="0">
                                  <a:latin typeface="Cambria Math" panose="02040503050406030204" pitchFamily="18" charset="0"/>
                                </a:rPr>
                                <m:t>Ω</m:t>
                              </m:r>
                            </m:e>
                          </m:acc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US" altLang="zh-TW" b="0" i="0" smtClean="0">
                              <a:latin typeface="Cambria Math" panose="02040503050406030204" pitchFamily="18" charset="0"/>
                            </a:rPr>
                            <m:t>Ω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US" altLang="zh-TW" b="0" i="1" smtClean="0">
                              <a:solidFill>
                                <a:schemeClr val="accent4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𝐽</m:t>
                          </m:r>
                          <m:r>
                            <m:rPr>
                              <m:sty m:val="p"/>
                            </m:rPr>
                            <a:rPr lang="en-US" altLang="zh-TW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Ω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𝑀</m:t>
                          </m:r>
                        </m:oMath>
                      </m:oMathPara>
                    </a14:m>
                    <a:endParaRPr lang="zh-TW" altLang="en-US" dirty="0"/>
                  </a:p>
                </p:txBody>
              </p:sp>
            </mc:Choice>
            <mc:Fallback xmlns="">
              <p:sp>
                <p:nvSpPr>
                  <p:cNvPr id="68" name="文字方塊 67">
                    <a:extLst>
                      <a:ext uri="{FF2B5EF4-FFF2-40B4-BE49-F238E27FC236}">
                        <a16:creationId xmlns:a16="http://schemas.microsoft.com/office/drawing/2014/main" id="{3FA5B360-F77A-4919-8AF7-D1995DBDD638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570959" y="3563298"/>
                    <a:ext cx="1768626" cy="287515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t="-4255"/>
                    </a:stretch>
                  </a:blipFill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1" name="文字方塊 60">
                  <a:extLst>
                    <a:ext uri="{FF2B5EF4-FFF2-40B4-BE49-F238E27FC236}">
                      <a16:creationId xmlns:a16="http://schemas.microsoft.com/office/drawing/2014/main" id="{9F227923-A751-4C80-BCEC-FA32DE074267}"/>
                    </a:ext>
                  </a:extLst>
                </p:cNvPr>
                <p:cNvSpPr txBox="1"/>
                <p:nvPr/>
              </p:nvSpPr>
              <p:spPr>
                <a:xfrm>
                  <a:off x="5327454" y="4019741"/>
                  <a:ext cx="254103" cy="73866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sz="4800" i="1">
                            <a:latin typeface="Cambria Math" panose="02040503050406030204" pitchFamily="18" charset="0"/>
                          </a:rPr>
                          <m:t>}</m:t>
                        </m:r>
                      </m:oMath>
                    </m:oMathPara>
                  </a14:m>
                  <a:endParaRPr lang="zh-TW" altLang="en-US" sz="4800" dirty="0"/>
                </a:p>
              </p:txBody>
            </p:sp>
          </mc:Choice>
          <mc:Fallback xmlns="">
            <p:sp>
              <p:nvSpPr>
                <p:cNvPr id="61" name="文字方塊 60">
                  <a:extLst>
                    <a:ext uri="{FF2B5EF4-FFF2-40B4-BE49-F238E27FC236}">
                      <a16:creationId xmlns:a16="http://schemas.microsoft.com/office/drawing/2014/main" id="{9F227923-A751-4C80-BCEC-FA32DE07426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27454" y="4019741"/>
                  <a:ext cx="254103" cy="738664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2" name="文字方塊 61">
                  <a:extLst>
                    <a:ext uri="{FF2B5EF4-FFF2-40B4-BE49-F238E27FC236}">
                      <a16:creationId xmlns:a16="http://schemas.microsoft.com/office/drawing/2014/main" id="{9D03D0B2-EFE2-48AD-AF36-A1C23F2277B4}"/>
                    </a:ext>
                  </a:extLst>
                </p:cNvPr>
                <p:cNvSpPr txBox="1"/>
                <p:nvPr/>
              </p:nvSpPr>
              <p:spPr>
                <a:xfrm>
                  <a:off x="5328428" y="4739675"/>
                  <a:ext cx="265873" cy="73866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sz="4800" i="1">
                            <a:latin typeface="Cambria Math" panose="02040503050406030204" pitchFamily="18" charset="0"/>
                          </a:rPr>
                          <m:t>}</m:t>
                        </m:r>
                      </m:oMath>
                    </m:oMathPara>
                  </a14:m>
                  <a:endParaRPr lang="zh-TW" altLang="en-US" sz="4800" dirty="0"/>
                </a:p>
              </p:txBody>
            </p:sp>
          </mc:Choice>
          <mc:Fallback xmlns="">
            <p:sp>
              <p:nvSpPr>
                <p:cNvPr id="62" name="文字方塊 61">
                  <a:extLst>
                    <a:ext uri="{FF2B5EF4-FFF2-40B4-BE49-F238E27FC236}">
                      <a16:creationId xmlns:a16="http://schemas.microsoft.com/office/drawing/2014/main" id="{9D03D0B2-EFE2-48AD-AF36-A1C23F2277B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28428" y="4739675"/>
                  <a:ext cx="265873" cy="738664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3" name="文字方塊 62">
              <a:extLst>
                <a:ext uri="{FF2B5EF4-FFF2-40B4-BE49-F238E27FC236}">
                  <a16:creationId xmlns:a16="http://schemas.microsoft.com/office/drawing/2014/main" id="{4F2DF75C-0FF5-4F6B-9804-5DE029EEE3F1}"/>
                </a:ext>
              </a:extLst>
            </p:cNvPr>
            <p:cNvSpPr txBox="1"/>
            <p:nvPr/>
          </p:nvSpPr>
          <p:spPr>
            <a:xfrm>
              <a:off x="5638827" y="4317394"/>
              <a:ext cx="20156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Translational dynamics</a:t>
              </a:r>
              <a:endParaRPr lang="zh-TW" altLang="en-US" dirty="0"/>
            </a:p>
          </p:txBody>
        </p:sp>
        <p:sp>
          <p:nvSpPr>
            <p:cNvPr id="64" name="文字方塊 63">
              <a:extLst>
                <a:ext uri="{FF2B5EF4-FFF2-40B4-BE49-F238E27FC236}">
                  <a16:creationId xmlns:a16="http://schemas.microsoft.com/office/drawing/2014/main" id="{CE8E5644-20BA-4B25-8692-3D5D62625F4B}"/>
                </a:ext>
              </a:extLst>
            </p:cNvPr>
            <p:cNvSpPr txBox="1"/>
            <p:nvPr/>
          </p:nvSpPr>
          <p:spPr>
            <a:xfrm>
              <a:off x="5640405" y="5016521"/>
              <a:ext cx="18073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Rotational dynamics</a:t>
              </a:r>
              <a:endParaRPr lang="zh-TW" alt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文字方塊 68"/>
              <p:cNvSpPr txBox="1"/>
              <p:nvPr/>
            </p:nvSpPr>
            <p:spPr>
              <a:xfrm>
                <a:off x="5732592" y="3197269"/>
                <a:ext cx="1971116" cy="8949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𝐽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𝐽</m:t>
                                    </m:r>
                                  </m:e>
                                  <m:sub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𝑦𝑦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𝐽</m:t>
                                    </m:r>
                                  </m:e>
                                  <m:sub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𝑧𝑧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69" name="文字方塊 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2592" y="3197269"/>
                <a:ext cx="1971116" cy="89492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84851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8</a:t>
            </a:fld>
            <a:endParaRPr lang="zh-TW" altLang="en-US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Problem Formulation </a:t>
            </a:r>
            <a:r>
              <a:rPr lang="en-US" altLang="zh-TW" sz="1800" dirty="0"/>
              <a:t>– Tracking Errors and Estimate Errors</a:t>
            </a:r>
            <a:endParaRPr lang="zh-TW" alt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內容版面配置區 2"/>
              <p:cNvSpPr txBox="1">
                <a:spLocks/>
              </p:cNvSpPr>
              <p:nvPr/>
            </p:nvSpPr>
            <p:spPr>
              <a:xfrm>
                <a:off x="372534" y="1152425"/>
                <a:ext cx="7492632" cy="38105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Open Sans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Open Sans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dk2"/>
                  </a:buClr>
                  <a:buSzPts val="1400"/>
                  <a:buFont typeface="Open Sans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lvl9pPr>
              </a:lstStyle>
              <a:p>
                <a:r>
                  <a:rPr lang="en-US" altLang="zh-TW" sz="1400" dirty="0"/>
                  <a:t>Position and velocity tracking errors</a:t>
                </a:r>
              </a:p>
              <a:p>
                <a:pPr marL="457200" lvl="1" indent="0">
                  <a:buFont typeface="Open Sans"/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≜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en-US" altLang="zh-TW" dirty="0"/>
              </a:p>
              <a:p>
                <a:pPr marL="457200" lvl="1" indent="0">
                  <a:buFont typeface="Open Sans"/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≜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en-US" altLang="zh-TW" dirty="0"/>
              </a:p>
              <a:p>
                <a:r>
                  <a:rPr lang="en-US" altLang="zh-TW" sz="1400" dirty="0"/>
                  <a:t>Attitude error function on SO(3) based on </a:t>
                </a:r>
                <a:r>
                  <a:rPr lang="en-US" altLang="zh-TW" sz="1400" dirty="0">
                    <a:hlinkClick r:id="rId2"/>
                  </a:rPr>
                  <a:t>Geometric Tracking Control</a:t>
                </a:r>
                <a:endParaRPr lang="en-US" altLang="zh-TW" sz="1400" dirty="0"/>
              </a:p>
              <a:p>
                <a:pPr marL="457200" lvl="1" indent="0">
                  <a:buFont typeface="Open Sans"/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>
                          <a:latin typeface="Cambria Math" panose="02040503050406030204" pitchFamily="18" charset="0"/>
                        </a:rPr>
                        <m:t>Ψ</m:t>
                      </m:r>
                      <m:d>
                        <m:d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</m:e>
                      </m:d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≜</m:t>
                      </m:r>
                      <m:f>
                        <m:f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𝑡𝑟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sub>
                            <m:sup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b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</m:oMath>
                  </m:oMathPara>
                </a14:m>
                <a:endParaRPr lang="en-US" altLang="zh-TW" dirty="0"/>
              </a:p>
              <a:p>
                <a:r>
                  <a:rPr lang="en-US" altLang="zh-TW" sz="1400" dirty="0"/>
                  <a:t>Attitude tracking error and the angular velocity tracking error</a:t>
                </a:r>
              </a:p>
              <a:p>
                <a:pPr marL="457200" lvl="1" indent="0">
                  <a:buFont typeface="Open Sans"/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≜</m:t>
                      </m:r>
                      <m:f>
                        <m:f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  <m:sup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bSup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p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∨</m:t>
                          </m:r>
                        </m:sup>
                      </m:sSup>
                    </m:oMath>
                  </m:oMathPara>
                </a14:m>
                <a:endParaRPr lang="en-US" altLang="zh-TW" dirty="0"/>
              </a:p>
              <a:p>
                <a:pPr marL="457200" lvl="1" indent="0">
                  <a:buFont typeface="Open Sans"/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</a:rPr>
                            <m:t>Ω</m:t>
                          </m:r>
                        </m:sub>
                      </m:sSub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≜</m:t>
                      </m:r>
                      <m:r>
                        <m:rPr>
                          <m:sty m:val="p"/>
                        </m:rPr>
                        <a:rPr lang="en-US" altLang="zh-TW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Ω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en-US" altLang="zh-TW" dirty="0"/>
              </a:p>
              <a:p>
                <a:r>
                  <a:rPr lang="en-US" altLang="zh-TW" sz="1400" dirty="0"/>
                  <a:t>Estimate error of mass</a:t>
                </a:r>
              </a:p>
              <a:p>
                <a:pPr marL="114300" indent="0">
                  <a:buNone/>
                </a:pPr>
                <a:r>
                  <a:rPr lang="en-US" altLang="zh-TW" sz="1400" dirty="0"/>
                  <a:t>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zh-TW" sz="1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sz="1400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altLang="zh-TW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≜</m:t>
                    </m:r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altLang="zh-TW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altLang="zh-TW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US" altLang="zh-TW" sz="1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altLang="zh-TW" sz="1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sz="1400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altLang="zh-TW" sz="1400" dirty="0"/>
                  <a:t> (mass of the multirotor)</a:t>
                </a:r>
              </a:p>
              <a:p>
                <a:r>
                  <a:rPr lang="en-US" altLang="zh-TW" sz="1400" dirty="0"/>
                  <a:t>Estimate error of moment of inertia</a:t>
                </a:r>
              </a:p>
              <a:p>
                <a:pPr marL="457200" lvl="1" indent="0">
                  <a:buFont typeface="Open Sans"/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</m:e>
                      <m:sub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𝑑𝑖𝑎𝑔</m:t>
                        </m:r>
                      </m:sub>
                    </m:sSub>
                    <m:r>
                      <a:rPr lang="en-US" altLang="zh-TW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≜</m:t>
                    </m:r>
                    <m:sSub>
                      <m:sSubPr>
                        <m:ctrlP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𝑑𝑖𝑎𝑔</m:t>
                        </m:r>
                      </m:sub>
                    </m:sSub>
                    <m:r>
                      <a:rPr lang="en-US" altLang="zh-TW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altLang="zh-TW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</m:e>
                      <m:sub>
                        <m: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𝑑𝑖𝑎𝑔</m:t>
                        </m:r>
                      </m:sub>
                    </m:sSub>
                  </m:oMath>
                </a14:m>
                <a:r>
                  <a:rPr lang="en-US" altLang="zh-TW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𝑑𝑖𝑎𝑔</m:t>
                        </m:r>
                      </m:sub>
                    </m:sSub>
                    <m:r>
                      <a:rPr lang="en-US" altLang="zh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TW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altLang="zh-TW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3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altLang="zh-TW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𝐽</m:t>
                                      </m:r>
                                    </m:e>
                                    <m:sub>
                                      <m:r>
                                        <m:rPr>
                                          <m:brk m:alnAt="7"/>
                                        </m:rPr>
                                        <a:rPr lang="en-US" altLang="zh-TW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𝐽</m:t>
                                      </m:r>
                                    </m:e>
                                    <m: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𝑦𝑦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𝐽</m:t>
                                      </m:r>
                                    </m:e>
                                    <m: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𝑧𝑧</m:t>
                                      </m:r>
                                    </m:sub>
                                  </m:sSub>
                                </m:e>
                              </m:mr>
                            </m:m>
                          </m:e>
                        </m:d>
                      </m:e>
                      <m:sup>
                        <m:r>
                          <a:rPr lang="en-US" altLang="zh-TW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altLang="zh-TW" dirty="0"/>
                  <a:t> (moment of inertia of the multirotor)</a:t>
                </a:r>
                <a:endParaRPr lang="en-US" altLang="zh-TW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7" name="內容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2534" y="1152425"/>
                <a:ext cx="7492632" cy="381051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動作按鈕: 終點 17">
            <a:hlinkClick r:id="rId4" action="ppaction://hlinksldjump" highlightClick="1"/>
          </p:cNvPr>
          <p:cNvSpPr/>
          <p:nvPr/>
        </p:nvSpPr>
        <p:spPr>
          <a:xfrm>
            <a:off x="7056060" y="4237131"/>
            <a:ext cx="507076" cy="293571"/>
          </a:xfrm>
          <a:prstGeom prst="actionButtonE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5040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9</a:t>
            </a:fld>
            <a:endParaRPr lang="zh-TW" altLang="en-US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Problem Formulation </a:t>
            </a:r>
            <a:r>
              <a:rPr lang="en-US" altLang="zh-TW" sz="1800" dirty="0"/>
              <a:t>– Control Objectives</a:t>
            </a:r>
            <a:endParaRPr lang="zh-TW" altLang="en-US" sz="1600" dirty="0"/>
          </a:p>
        </p:txBody>
      </p:sp>
      <p:sp>
        <p:nvSpPr>
          <p:cNvPr id="17" name="內容版面配置區 2"/>
          <p:cNvSpPr txBox="1">
            <a:spLocks/>
          </p:cNvSpPr>
          <p:nvPr/>
        </p:nvSpPr>
        <p:spPr>
          <a:xfrm>
            <a:off x="372534" y="1152425"/>
            <a:ext cx="5219883" cy="1431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US" altLang="zh-TW" sz="1600" dirty="0"/>
              <a:t>Track a desired 3D trajectory</a:t>
            </a:r>
          </a:p>
          <a:p>
            <a:r>
              <a:rPr lang="en-US" altLang="zh-TW" sz="1600" dirty="0"/>
              <a:t>Track a desired yaw angle</a:t>
            </a:r>
          </a:p>
          <a:p>
            <a:r>
              <a:rPr lang="en-US" altLang="zh-TW" sz="1600" dirty="0"/>
              <a:t>Estimate the mass of the multirotor</a:t>
            </a:r>
          </a:p>
          <a:p>
            <a:r>
              <a:rPr lang="en-US" altLang="zh-TW" sz="1600" dirty="0"/>
              <a:t>Estimate the moment of inertia of the multirotor</a:t>
            </a:r>
          </a:p>
        </p:txBody>
      </p:sp>
      <p:grpSp>
        <p:nvGrpSpPr>
          <p:cNvPr id="5" name="群組 4"/>
          <p:cNvGrpSpPr/>
          <p:nvPr/>
        </p:nvGrpSpPr>
        <p:grpSpPr>
          <a:xfrm>
            <a:off x="5653251" y="1301484"/>
            <a:ext cx="2193882" cy="1408585"/>
            <a:chOff x="6819162" y="1920240"/>
            <a:chExt cx="2193882" cy="181857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文字方塊 5"/>
                <p:cNvSpPr txBox="1"/>
                <p:nvPr/>
              </p:nvSpPr>
              <p:spPr>
                <a:xfrm>
                  <a:off x="6819162" y="1920240"/>
                  <a:ext cx="1437701" cy="181857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{"/>
                            <m:endChr m:val=""/>
                            <m:ctrlPr>
                              <a:rPr lang="en-US" altLang="zh-TW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lang="en-US" altLang="zh-TW" i="1" smtClean="0"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e>
                                        <m:sub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sub>
                                      </m:sSub>
                                    </m:e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      </m:t>
                                      </m:r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→0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e>
                                        <m:sub>
                                          <m:r>
                                            <a:rPr lang="en-US" altLang="zh-TW" i="1"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sub>
                                      </m:sSub>
                                    </m:e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      </m:t>
                                      </m:r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→0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altLang="zh-TW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altLang="zh-TW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altLang="zh-TW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altLang="zh-TW" i="1">
                                                    <a:latin typeface="Cambria Math" panose="02040503050406030204" pitchFamily="18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b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altLang="zh-TW" i="1">
                                                    <a:latin typeface="Cambria Math" panose="02040503050406030204" pitchFamily="18" charset="0"/>
                                                  </a:rPr>
                                                  <m:t>𝑅</m:t>
                                                </m:r>
                                              </m:sub>
                                            </m:sSub>
                                          </m:e>
                                          <m:e>
                                            <m:r>
                                              <a:rPr lang="en-US" altLang="zh-TW" b="0" i="1" smtClean="0">
                                                <a:latin typeface="Cambria Math" panose="02040503050406030204" pitchFamily="18" charset="0"/>
                                              </a:rPr>
                                              <m:t>      </m:t>
                                            </m:r>
                                            <m: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→0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altLang="zh-TW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altLang="zh-TW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altLang="zh-TW" i="1">
                                                    <a:latin typeface="Cambria Math" panose="02040503050406030204" pitchFamily="18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b>
                                                <m:r>
                                                  <m:rPr>
                                                    <m:sty m:val="p"/>
                                                  </m:rPr>
                                                  <a:rPr lang="en-US" altLang="zh-TW">
                                                    <a:latin typeface="Cambria Math" panose="02040503050406030204" pitchFamily="18" charset="0"/>
                                                  </a:rPr>
                                                  <m:t>Ω</m:t>
                                                </m:r>
                                              </m:sub>
                                            </m:sSub>
                                          </m:e>
                                          <m:e>
                                            <m:r>
                                              <a:rPr lang="en-US" altLang="zh-TW" b="0" i="1" smtClean="0">
                                                <a:latin typeface="Cambria Math" panose="02040503050406030204" pitchFamily="18" charset="0"/>
                                              </a:rPr>
                                              <m:t>      </m:t>
                                            </m:r>
                                            <m: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→0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altLang="zh-TW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2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altLang="zh-TW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altLang="zh-TW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acc>
                                                        <m:accPr>
                                                          <m:chr m:val="̃"/>
                                                          <m:ctrlPr>
                                                            <a:rPr lang="en-US" altLang="zh-TW" i="1"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</m:ctrlPr>
                                                        </m:accPr>
                                                        <m:e>
                                                          <m:r>
                                                            <a:rPr lang="en-US" altLang="zh-TW" i="1"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  <m:t>𝜃</m:t>
                                                          </m:r>
                                                        </m:e>
                                                      </m:acc>
                                                    </m:e>
                                                    <m:sub>
                                                      <m:r>
                                                        <a:rPr lang="en-US" altLang="zh-TW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𝑚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  <m:e>
                                                  <m:r>
                                                    <a:rPr lang="en-US" altLang="zh-TW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     </m:t>
                                                  </m:r>
                                                  <m:r>
                                                    <a:rPr lang="en-US" altLang="zh-TW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→0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2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altLang="zh-TW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altLang="zh-TW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acc>
                                                        <m:accPr>
                                                          <m:chr m:val="̃"/>
                                                          <m:ctrlPr>
                                                            <a:rPr lang="en-US" altLang="zh-TW" i="1"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</m:ctrlPr>
                                                        </m:accPr>
                                                        <m:e>
                                                          <m:r>
                                                            <a:rPr lang="en-US" altLang="zh-TW" i="1"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  <m:t>𝜃</m:t>
                                                          </m:r>
                                                        </m:e>
                                                      </m:acc>
                                                    </m:e>
                                                    <m:sub>
                                                      <m:r>
                                                        <a:rPr lang="en-US" altLang="zh-TW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𝑑𝑖𝑎𝑔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  <m:e>
                                                  <m:r>
                                                    <a:rPr lang="en-US" altLang="zh-TW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 </m:t>
                                                  </m:r>
                                                  <m:r>
                                                    <a:rPr lang="en-US" altLang="zh-TW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→0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eqArr>
                          </m:e>
                        </m:d>
                      </m:oMath>
                    </m:oMathPara>
                  </a14:m>
                  <a:endParaRPr lang="zh-TW" altLang="en-US" dirty="0"/>
                </a:p>
              </p:txBody>
            </p:sp>
          </mc:Choice>
          <mc:Fallback xmlns="">
            <p:sp>
              <p:nvSpPr>
                <p:cNvPr id="6" name="文字方塊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19162" y="1920240"/>
                  <a:ext cx="1437701" cy="1818575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矩形 6"/>
                <p:cNvSpPr/>
                <p:nvPr/>
              </p:nvSpPr>
              <p:spPr>
                <a:xfrm>
                  <a:off x="8089302" y="2535806"/>
                  <a:ext cx="923742" cy="39736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𝑎𝑠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→∞</m:t>
                        </m:r>
                      </m:oMath>
                    </m:oMathPara>
                  </a14:m>
                  <a:endParaRPr lang="en-US" altLang="zh-TW" dirty="0"/>
                </a:p>
              </p:txBody>
            </p:sp>
          </mc:Choice>
          <mc:Fallback xmlns="">
            <p:sp>
              <p:nvSpPr>
                <p:cNvPr id="7" name="矩形 6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9302" y="2535806"/>
                  <a:ext cx="923742" cy="397360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8" name="群組 7"/>
          <p:cNvGrpSpPr/>
          <p:nvPr/>
        </p:nvGrpSpPr>
        <p:grpSpPr>
          <a:xfrm>
            <a:off x="1096959" y="3170425"/>
            <a:ext cx="3996319" cy="1037748"/>
            <a:chOff x="1270134" y="3604667"/>
            <a:chExt cx="5359098" cy="1376010"/>
          </a:xfrm>
        </p:grpSpPr>
        <p:grpSp>
          <p:nvGrpSpPr>
            <p:cNvPr id="9" name="群組 8">
              <a:extLst>
                <a:ext uri="{FF2B5EF4-FFF2-40B4-BE49-F238E27FC236}">
                  <a16:creationId xmlns:a16="http://schemas.microsoft.com/office/drawing/2014/main" id="{7A01C385-9504-46CB-A705-38CA83E7D1B9}"/>
                </a:ext>
              </a:extLst>
            </p:cNvPr>
            <p:cNvGrpSpPr/>
            <p:nvPr/>
          </p:nvGrpSpPr>
          <p:grpSpPr>
            <a:xfrm>
              <a:off x="1270134" y="3604667"/>
              <a:ext cx="5014481" cy="1376010"/>
              <a:chOff x="1307842" y="4100975"/>
              <a:chExt cx="5712552" cy="1575206"/>
            </a:xfrm>
          </p:grpSpPr>
          <p:sp>
            <p:nvSpPr>
              <p:cNvPr id="12" name="手繪多邊形: 圖案 8">
                <a:extLst>
                  <a:ext uri="{FF2B5EF4-FFF2-40B4-BE49-F238E27FC236}">
                    <a16:creationId xmlns:a16="http://schemas.microsoft.com/office/drawing/2014/main" id="{315E071A-EC57-4D89-956E-AEAB6ADFF957}"/>
                  </a:ext>
                </a:extLst>
              </p:cNvPr>
              <p:cNvSpPr/>
              <p:nvPr/>
            </p:nvSpPr>
            <p:spPr>
              <a:xfrm>
                <a:off x="1791092" y="4100975"/>
                <a:ext cx="5203596" cy="1244508"/>
              </a:xfrm>
              <a:custGeom>
                <a:avLst/>
                <a:gdLst>
                  <a:gd name="connsiteX0" fmla="*/ 0 w 5203596"/>
                  <a:gd name="connsiteY0" fmla="*/ 1244508 h 1244508"/>
                  <a:gd name="connsiteX1" fmla="*/ 1263192 w 5203596"/>
                  <a:gd name="connsiteY1" fmla="*/ 377242 h 1244508"/>
                  <a:gd name="connsiteX2" fmla="*/ 2714920 w 5203596"/>
                  <a:gd name="connsiteY2" fmla="*/ 744887 h 1244508"/>
                  <a:gd name="connsiteX3" fmla="*/ 4015819 w 5203596"/>
                  <a:gd name="connsiteY3" fmla="*/ 19023 h 1244508"/>
                  <a:gd name="connsiteX4" fmla="*/ 5203596 w 5203596"/>
                  <a:gd name="connsiteY4" fmla="*/ 282974 h 1244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03596" h="1244508">
                    <a:moveTo>
                      <a:pt x="0" y="1244508"/>
                    </a:moveTo>
                    <a:cubicBezTo>
                      <a:pt x="405352" y="852510"/>
                      <a:pt x="810705" y="460512"/>
                      <a:pt x="1263192" y="377242"/>
                    </a:cubicBezTo>
                    <a:cubicBezTo>
                      <a:pt x="1715679" y="293972"/>
                      <a:pt x="2256149" y="804590"/>
                      <a:pt x="2714920" y="744887"/>
                    </a:cubicBezTo>
                    <a:cubicBezTo>
                      <a:pt x="3173691" y="685184"/>
                      <a:pt x="3601040" y="96008"/>
                      <a:pt x="4015819" y="19023"/>
                    </a:cubicBezTo>
                    <a:cubicBezTo>
                      <a:pt x="4430598" y="-57962"/>
                      <a:pt x="4817097" y="112506"/>
                      <a:pt x="5203596" y="282974"/>
                    </a:cubicBezTo>
                  </a:path>
                </a:pathLst>
              </a:custGeom>
              <a:noFill/>
              <a:ln w="38100"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" name="手繪多邊形: 圖案 9">
                <a:extLst>
                  <a:ext uri="{FF2B5EF4-FFF2-40B4-BE49-F238E27FC236}">
                    <a16:creationId xmlns:a16="http://schemas.microsoft.com/office/drawing/2014/main" id="{8AA9CFC5-1134-4E4D-8BF4-293661D2D14B}"/>
                  </a:ext>
                </a:extLst>
              </p:cNvPr>
              <p:cNvSpPr/>
              <p:nvPr/>
            </p:nvSpPr>
            <p:spPr>
              <a:xfrm rot="21410612">
                <a:off x="2650414" y="4226142"/>
                <a:ext cx="4369980" cy="1150555"/>
              </a:xfrm>
              <a:custGeom>
                <a:avLst/>
                <a:gdLst>
                  <a:gd name="connsiteX0" fmla="*/ 0 w 5203596"/>
                  <a:gd name="connsiteY0" fmla="*/ 1244508 h 1244508"/>
                  <a:gd name="connsiteX1" fmla="*/ 1263192 w 5203596"/>
                  <a:gd name="connsiteY1" fmla="*/ 377242 h 1244508"/>
                  <a:gd name="connsiteX2" fmla="*/ 2714920 w 5203596"/>
                  <a:gd name="connsiteY2" fmla="*/ 744887 h 1244508"/>
                  <a:gd name="connsiteX3" fmla="*/ 4015819 w 5203596"/>
                  <a:gd name="connsiteY3" fmla="*/ 19023 h 1244508"/>
                  <a:gd name="connsiteX4" fmla="*/ 5203596 w 5203596"/>
                  <a:gd name="connsiteY4" fmla="*/ 282974 h 1244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03596" h="1244508">
                    <a:moveTo>
                      <a:pt x="0" y="1244508"/>
                    </a:moveTo>
                    <a:cubicBezTo>
                      <a:pt x="405352" y="852510"/>
                      <a:pt x="810705" y="460512"/>
                      <a:pt x="1263192" y="377242"/>
                    </a:cubicBezTo>
                    <a:cubicBezTo>
                      <a:pt x="1715679" y="293972"/>
                      <a:pt x="2256149" y="804590"/>
                      <a:pt x="2714920" y="744887"/>
                    </a:cubicBezTo>
                    <a:cubicBezTo>
                      <a:pt x="3173691" y="685184"/>
                      <a:pt x="3601040" y="96008"/>
                      <a:pt x="4015819" y="19023"/>
                    </a:cubicBezTo>
                    <a:cubicBezTo>
                      <a:pt x="4430598" y="-57962"/>
                      <a:pt x="4817097" y="112506"/>
                      <a:pt x="5203596" y="282974"/>
                    </a:cubicBezTo>
                  </a:path>
                </a:pathLst>
              </a:custGeom>
              <a:noFill/>
              <a:ln w="381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cxnSp>
            <p:nvCxnSpPr>
              <p:cNvPr id="14" name="直線單箭頭接點 13">
                <a:extLst>
                  <a:ext uri="{FF2B5EF4-FFF2-40B4-BE49-F238E27FC236}">
                    <a16:creationId xmlns:a16="http://schemas.microsoft.com/office/drawing/2014/main" id="{74F41BD8-A48E-4BA5-A46C-54D0E1B1D74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674193" y="4964112"/>
                <a:ext cx="307022" cy="529316"/>
              </a:xfrm>
              <a:prstGeom prst="straightConnector1">
                <a:avLst/>
              </a:prstGeom>
              <a:ln w="38100">
                <a:solidFill>
                  <a:srgbClr val="FFC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線單箭頭接點 14">
                <a:extLst>
                  <a:ext uri="{FF2B5EF4-FFF2-40B4-BE49-F238E27FC236}">
                    <a16:creationId xmlns:a16="http://schemas.microsoft.com/office/drawing/2014/main" id="{39D4EE42-78CE-4BC3-917F-CF77EF88509A}"/>
                  </a:ext>
                </a:extLst>
              </p:cNvPr>
              <p:cNvCxnSpPr/>
              <p:nvPr/>
            </p:nvCxnSpPr>
            <p:spPr>
              <a:xfrm flipV="1">
                <a:off x="1781665" y="4907735"/>
                <a:ext cx="304174" cy="450012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6" name="群組 15">
                <a:extLst>
                  <a:ext uri="{FF2B5EF4-FFF2-40B4-BE49-F238E27FC236}">
                    <a16:creationId xmlns:a16="http://schemas.microsoft.com/office/drawing/2014/main" id="{A56EB4EC-34D7-4BC6-B201-86D09830CD11}"/>
                  </a:ext>
                </a:extLst>
              </p:cNvPr>
              <p:cNvGrpSpPr/>
              <p:nvPr/>
            </p:nvGrpSpPr>
            <p:grpSpPr>
              <a:xfrm rot="771855">
                <a:off x="1307842" y="5049094"/>
                <a:ext cx="947648" cy="627087"/>
                <a:chOff x="1396564" y="4261443"/>
                <a:chExt cx="947648" cy="627087"/>
              </a:xfrm>
            </p:grpSpPr>
            <p:sp>
              <p:nvSpPr>
                <p:cNvPr id="18" name="橢圓 17">
                  <a:extLst>
                    <a:ext uri="{FF2B5EF4-FFF2-40B4-BE49-F238E27FC236}">
                      <a16:creationId xmlns:a16="http://schemas.microsoft.com/office/drawing/2014/main" id="{64F3E11A-B0EC-49C9-A01C-6897B0F23BD0}"/>
                    </a:ext>
                  </a:extLst>
                </p:cNvPr>
                <p:cNvSpPr/>
                <p:nvPr/>
              </p:nvSpPr>
              <p:spPr>
                <a:xfrm>
                  <a:off x="1396564" y="4683072"/>
                  <a:ext cx="224148" cy="1914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9" name="橢圓 18">
                  <a:extLst>
                    <a:ext uri="{FF2B5EF4-FFF2-40B4-BE49-F238E27FC236}">
                      <a16:creationId xmlns:a16="http://schemas.microsoft.com/office/drawing/2014/main" id="{738062F1-3DC1-49D2-9BB6-A701EF86A8B0}"/>
                    </a:ext>
                  </a:extLst>
                </p:cNvPr>
                <p:cNvSpPr/>
                <p:nvPr/>
              </p:nvSpPr>
              <p:spPr>
                <a:xfrm>
                  <a:off x="1396564" y="4261443"/>
                  <a:ext cx="224148" cy="1914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20" name="橢圓 19">
                  <a:extLst>
                    <a:ext uri="{FF2B5EF4-FFF2-40B4-BE49-F238E27FC236}">
                      <a16:creationId xmlns:a16="http://schemas.microsoft.com/office/drawing/2014/main" id="{A97FF88D-2A8F-4BC4-9048-402206FA84D1}"/>
                    </a:ext>
                  </a:extLst>
                </p:cNvPr>
                <p:cNvSpPr/>
                <p:nvPr/>
              </p:nvSpPr>
              <p:spPr>
                <a:xfrm>
                  <a:off x="2120064" y="4697090"/>
                  <a:ext cx="224148" cy="1914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21" name="橢圓 20">
                  <a:extLst>
                    <a:ext uri="{FF2B5EF4-FFF2-40B4-BE49-F238E27FC236}">
                      <a16:creationId xmlns:a16="http://schemas.microsoft.com/office/drawing/2014/main" id="{DA9F1176-5330-4673-8CB6-05FEFA1CB044}"/>
                    </a:ext>
                  </a:extLst>
                </p:cNvPr>
                <p:cNvSpPr/>
                <p:nvPr/>
              </p:nvSpPr>
              <p:spPr>
                <a:xfrm>
                  <a:off x="2120064" y="4261443"/>
                  <a:ext cx="224148" cy="1914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cxnSp>
              <p:nvCxnSpPr>
                <p:cNvPr id="22" name="直線接點 21">
                  <a:extLst>
                    <a:ext uri="{FF2B5EF4-FFF2-40B4-BE49-F238E27FC236}">
                      <a16:creationId xmlns:a16="http://schemas.microsoft.com/office/drawing/2014/main" id="{36811F38-5C11-43DE-8C2C-DBBE0DB1E7DD}"/>
                    </a:ext>
                  </a:extLst>
                </p:cNvPr>
                <p:cNvCxnSpPr>
                  <a:cxnSpLocks/>
                  <a:stCxn id="18" idx="7"/>
                  <a:endCxn id="21" idx="3"/>
                </p:cNvCxnSpPr>
                <p:nvPr/>
              </p:nvCxnSpPr>
              <p:spPr>
                <a:xfrm flipV="1">
                  <a:off x="1587886" y="4424847"/>
                  <a:ext cx="565004" cy="286261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線接點 22">
                  <a:extLst>
                    <a:ext uri="{FF2B5EF4-FFF2-40B4-BE49-F238E27FC236}">
                      <a16:creationId xmlns:a16="http://schemas.microsoft.com/office/drawing/2014/main" id="{BFC7E5EA-FDD4-4ADD-B720-CA31EFDF0BAF}"/>
                    </a:ext>
                  </a:extLst>
                </p:cNvPr>
                <p:cNvCxnSpPr>
                  <a:stCxn id="19" idx="5"/>
                  <a:endCxn id="20" idx="1"/>
                </p:cNvCxnSpPr>
                <p:nvPr/>
              </p:nvCxnSpPr>
              <p:spPr>
                <a:xfrm>
                  <a:off x="1587886" y="4424847"/>
                  <a:ext cx="565004" cy="30027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10" name="直線單箭頭接點 9">
              <a:extLst>
                <a:ext uri="{FF2B5EF4-FFF2-40B4-BE49-F238E27FC236}">
                  <a16:creationId xmlns:a16="http://schemas.microsoft.com/office/drawing/2014/main" id="{6613685D-AB9C-48C1-9CE6-83FD46D0A659}"/>
                </a:ext>
              </a:extLst>
            </p:cNvPr>
            <p:cNvCxnSpPr>
              <a:cxnSpLocks/>
            </p:cNvCxnSpPr>
            <p:nvPr/>
          </p:nvCxnSpPr>
          <p:spPr>
            <a:xfrm>
              <a:off x="6037783" y="3746399"/>
              <a:ext cx="591449" cy="268182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單箭頭接點 10">
              <a:extLst>
                <a:ext uri="{FF2B5EF4-FFF2-40B4-BE49-F238E27FC236}">
                  <a16:creationId xmlns:a16="http://schemas.microsoft.com/office/drawing/2014/main" id="{F5288E70-88BD-4062-BF92-450B3A1B707F}"/>
                </a:ext>
              </a:extLst>
            </p:cNvPr>
            <p:cNvCxnSpPr>
              <a:cxnSpLocks/>
            </p:cNvCxnSpPr>
            <p:nvPr/>
          </p:nvCxnSpPr>
          <p:spPr>
            <a:xfrm>
              <a:off x="6040297" y="3745972"/>
              <a:ext cx="443506" cy="196865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群組 38">
            <a:extLst>
              <a:ext uri="{FF2B5EF4-FFF2-40B4-BE49-F238E27FC236}">
                <a16:creationId xmlns:a16="http://schemas.microsoft.com/office/drawing/2014/main" id="{F1CC02F3-3C38-48B8-B6CC-D1BDAF449477}"/>
              </a:ext>
            </a:extLst>
          </p:cNvPr>
          <p:cNvGrpSpPr/>
          <p:nvPr/>
        </p:nvGrpSpPr>
        <p:grpSpPr>
          <a:xfrm>
            <a:off x="5564196" y="2969267"/>
            <a:ext cx="2254715" cy="1539588"/>
            <a:chOff x="6311760" y="4673572"/>
            <a:chExt cx="2539509" cy="1539588"/>
          </a:xfrm>
        </p:grpSpPr>
        <p:grpSp>
          <p:nvGrpSpPr>
            <p:cNvPr id="40" name="群組 39">
              <a:extLst>
                <a:ext uri="{FF2B5EF4-FFF2-40B4-BE49-F238E27FC236}">
                  <a16:creationId xmlns:a16="http://schemas.microsoft.com/office/drawing/2014/main" id="{974C0512-BDA9-474D-9E44-1B81350DBA92}"/>
                </a:ext>
              </a:extLst>
            </p:cNvPr>
            <p:cNvGrpSpPr/>
            <p:nvPr/>
          </p:nvGrpSpPr>
          <p:grpSpPr>
            <a:xfrm>
              <a:off x="6311760" y="4673572"/>
              <a:ext cx="2164990" cy="719671"/>
              <a:chOff x="8267307" y="3244334"/>
              <a:chExt cx="2164990" cy="719671"/>
            </a:xfrm>
          </p:grpSpPr>
          <p:cxnSp>
            <p:nvCxnSpPr>
              <p:cNvPr id="45" name="直線接點 44">
                <a:extLst>
                  <a:ext uri="{FF2B5EF4-FFF2-40B4-BE49-F238E27FC236}">
                    <a16:creationId xmlns:a16="http://schemas.microsoft.com/office/drawing/2014/main" id="{3480C784-D597-4FF1-9433-6A4819D17C84}"/>
                  </a:ext>
                </a:extLst>
              </p:cNvPr>
              <p:cNvCxnSpPr/>
              <p:nvPr/>
            </p:nvCxnSpPr>
            <p:spPr>
              <a:xfrm>
                <a:off x="8267307" y="3447854"/>
                <a:ext cx="546755" cy="0"/>
              </a:xfrm>
              <a:prstGeom prst="line">
                <a:avLst/>
              </a:prstGeom>
              <a:ln w="28575"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文字方塊 45">
                <a:extLst>
                  <a:ext uri="{FF2B5EF4-FFF2-40B4-BE49-F238E27FC236}">
                    <a16:creationId xmlns:a16="http://schemas.microsoft.com/office/drawing/2014/main" id="{F1978C33-2365-403F-954F-A6070688D136}"/>
                  </a:ext>
                </a:extLst>
              </p:cNvPr>
              <p:cNvSpPr txBox="1"/>
              <p:nvPr/>
            </p:nvSpPr>
            <p:spPr>
              <a:xfrm>
                <a:off x="8882790" y="3244334"/>
                <a:ext cx="136800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dirty="0">
                    <a:latin typeface="Open Sans" panose="02020500000000000000" charset="0"/>
                    <a:ea typeface="Open Sans" panose="02020500000000000000" charset="0"/>
                    <a:cs typeface="Open Sans" panose="02020500000000000000" charset="0"/>
                  </a:rPr>
                  <a:t>3D position</a:t>
                </a:r>
                <a:endParaRPr lang="zh-TW" altLang="en-US" dirty="0">
                  <a:latin typeface="Open Sans" panose="02020500000000000000" charset="0"/>
                  <a:cs typeface="Open Sans" panose="02020500000000000000" charset="0"/>
                </a:endParaRPr>
              </a:p>
            </p:txBody>
          </p:sp>
          <p:cxnSp>
            <p:nvCxnSpPr>
              <p:cNvPr id="47" name="直線接點 46">
                <a:extLst>
                  <a:ext uri="{FF2B5EF4-FFF2-40B4-BE49-F238E27FC236}">
                    <a16:creationId xmlns:a16="http://schemas.microsoft.com/office/drawing/2014/main" id="{D713B134-05F0-4D65-94EC-A62FA060C2DE}"/>
                  </a:ext>
                </a:extLst>
              </p:cNvPr>
              <p:cNvCxnSpPr/>
              <p:nvPr/>
            </p:nvCxnSpPr>
            <p:spPr>
              <a:xfrm>
                <a:off x="8267307" y="3845350"/>
                <a:ext cx="504000" cy="0"/>
              </a:xfrm>
              <a:prstGeom prst="line">
                <a:avLst/>
              </a:prstGeom>
              <a:ln w="28575">
                <a:solidFill>
                  <a:srgbClr val="FFC000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文字方塊 47">
                <a:extLst>
                  <a:ext uri="{FF2B5EF4-FFF2-40B4-BE49-F238E27FC236}">
                    <a16:creationId xmlns:a16="http://schemas.microsoft.com/office/drawing/2014/main" id="{176528E8-AC23-4663-8E4D-F0AB053177DE}"/>
                  </a:ext>
                </a:extLst>
              </p:cNvPr>
              <p:cNvSpPr txBox="1"/>
              <p:nvPr/>
            </p:nvSpPr>
            <p:spPr>
              <a:xfrm>
                <a:off x="8882788" y="3656228"/>
                <a:ext cx="154950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dirty="0">
                    <a:latin typeface="Open Sans" panose="02020500000000000000" charset="0"/>
                    <a:ea typeface="Open Sans" panose="02020500000000000000" charset="0"/>
                    <a:cs typeface="Open Sans" panose="02020500000000000000" charset="0"/>
                  </a:rPr>
                  <a:t>3D trajectory</a:t>
                </a:r>
                <a:endParaRPr lang="zh-TW" altLang="en-US" dirty="0">
                  <a:latin typeface="Open Sans" panose="02020500000000000000" charset="0"/>
                  <a:cs typeface="Open Sans" panose="02020500000000000000" charset="0"/>
                </a:endParaRPr>
              </a:p>
            </p:txBody>
          </p:sp>
        </p:grpSp>
        <p:cxnSp>
          <p:nvCxnSpPr>
            <p:cNvPr id="41" name="直線單箭頭接點 40">
              <a:extLst>
                <a:ext uri="{FF2B5EF4-FFF2-40B4-BE49-F238E27FC236}">
                  <a16:creationId xmlns:a16="http://schemas.microsoft.com/office/drawing/2014/main" id="{574DDEEB-DF3B-4A8B-BAE3-46F6BF29BCDD}"/>
                </a:ext>
              </a:extLst>
            </p:cNvPr>
            <p:cNvCxnSpPr>
              <a:cxnSpLocks/>
            </p:cNvCxnSpPr>
            <p:nvPr/>
          </p:nvCxnSpPr>
          <p:spPr>
            <a:xfrm>
              <a:off x="6336865" y="5703685"/>
              <a:ext cx="49336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文字方塊 41">
              <a:extLst>
                <a:ext uri="{FF2B5EF4-FFF2-40B4-BE49-F238E27FC236}">
                  <a16:creationId xmlns:a16="http://schemas.microsoft.com/office/drawing/2014/main" id="{95F91C8C-69FA-4AAA-B1D4-3E21195C984C}"/>
                </a:ext>
              </a:extLst>
            </p:cNvPr>
            <p:cNvSpPr txBox="1"/>
            <p:nvPr/>
          </p:nvSpPr>
          <p:spPr>
            <a:xfrm>
              <a:off x="6927242" y="5497360"/>
              <a:ext cx="11679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latin typeface="Open Sans" panose="02020500000000000000" charset="0"/>
                  <a:ea typeface="Open Sans" panose="02020500000000000000" charset="0"/>
                  <a:cs typeface="Open Sans" panose="02020500000000000000" charset="0"/>
                </a:rPr>
                <a:t>yaw angle</a:t>
              </a:r>
              <a:endParaRPr lang="zh-TW" altLang="en-US" dirty="0">
                <a:latin typeface="Open Sans" panose="02020500000000000000" charset="0"/>
                <a:cs typeface="Open Sans" panose="02020500000000000000" charset="0"/>
              </a:endParaRPr>
            </a:p>
          </p:txBody>
        </p:sp>
        <p:cxnSp>
          <p:nvCxnSpPr>
            <p:cNvPr id="43" name="直線單箭頭接點 42">
              <a:extLst>
                <a:ext uri="{FF2B5EF4-FFF2-40B4-BE49-F238E27FC236}">
                  <a16:creationId xmlns:a16="http://schemas.microsoft.com/office/drawing/2014/main" id="{59B64B72-B3B7-4778-B058-79D06057A708}"/>
                </a:ext>
              </a:extLst>
            </p:cNvPr>
            <p:cNvCxnSpPr>
              <a:cxnSpLocks/>
            </p:cNvCxnSpPr>
            <p:nvPr/>
          </p:nvCxnSpPr>
          <p:spPr>
            <a:xfrm>
              <a:off x="6336864" y="6111777"/>
              <a:ext cx="493369" cy="0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字方塊 43">
              <a:extLst>
                <a:ext uri="{FF2B5EF4-FFF2-40B4-BE49-F238E27FC236}">
                  <a16:creationId xmlns:a16="http://schemas.microsoft.com/office/drawing/2014/main" id="{6A3480C7-7C4D-4331-B6C6-61EC9A3A9030}"/>
                </a:ext>
              </a:extLst>
            </p:cNvPr>
            <p:cNvSpPr txBox="1"/>
            <p:nvPr/>
          </p:nvSpPr>
          <p:spPr>
            <a:xfrm>
              <a:off x="6927242" y="5905383"/>
              <a:ext cx="19240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latin typeface="Open Sans" panose="02020500000000000000" charset="0"/>
                  <a:ea typeface="Open Sans" panose="02020500000000000000" charset="0"/>
                  <a:cs typeface="Open Sans" panose="02020500000000000000" charset="0"/>
                </a:rPr>
                <a:t>desired yaw angle</a:t>
              </a:r>
              <a:endParaRPr lang="zh-TW" altLang="en-US" dirty="0">
                <a:latin typeface="Open Sans" panose="02020500000000000000" charset="0"/>
                <a:cs typeface="Open Sans" panose="0202050000000000000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3654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1441</TotalTime>
  <Words>5952</Words>
  <Application>Microsoft Office PowerPoint</Application>
  <PresentationFormat>如螢幕大小 (16:9)</PresentationFormat>
  <Paragraphs>277</Paragraphs>
  <Slides>30</Slides>
  <Notes>2</Notes>
  <HiddenSlides>0</HiddenSlides>
  <MMClips>3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30</vt:i4>
      </vt:variant>
    </vt:vector>
  </HeadingPairs>
  <TitlesOfParts>
    <vt:vector size="37" baseType="lpstr">
      <vt:lpstr>PT Sans Narrow</vt:lpstr>
      <vt:lpstr>Calibri</vt:lpstr>
      <vt:lpstr>新細明體</vt:lpstr>
      <vt:lpstr>Arial</vt:lpstr>
      <vt:lpstr>Open Sans</vt:lpstr>
      <vt:lpstr>Cambria Math</vt:lpstr>
      <vt:lpstr>Tropic</vt:lpstr>
      <vt:lpstr>Parameter Estimation and Control of Multirotors Using Integral Concurrent Learning </vt:lpstr>
      <vt:lpstr>Outlines</vt:lpstr>
      <vt:lpstr>Motivation – from Walmart’s drone delivery</vt:lpstr>
      <vt:lpstr>Motivation – from movies Angel Has Fallen</vt:lpstr>
      <vt:lpstr>Motivation</vt:lpstr>
      <vt:lpstr>Problem Formulation - Definition of Symbols</vt:lpstr>
      <vt:lpstr>Problem Formulation - Dynamics of the Multirotor</vt:lpstr>
      <vt:lpstr>Problem Formulation – Tracking Errors and Estimate Errors</vt:lpstr>
      <vt:lpstr>Problem Formulation – Control Objectives</vt:lpstr>
      <vt:lpstr>Controller Design – Control Architecture</vt:lpstr>
      <vt:lpstr>Controller Design – Translational Controller</vt:lpstr>
      <vt:lpstr>Controller Design – Translational Controller</vt:lpstr>
      <vt:lpstr>Controller Design – Rotational Controller</vt:lpstr>
      <vt:lpstr>Controller Design – Rotational Controller</vt:lpstr>
      <vt:lpstr>Stability Analysis – Closed-Loop Error Systems</vt:lpstr>
      <vt:lpstr>Stability Analysis – Translational Dynamics</vt:lpstr>
      <vt:lpstr>Stability Analysis – Translational Dynamics</vt:lpstr>
      <vt:lpstr>Stability Analysis – Rotational Dynamics</vt:lpstr>
      <vt:lpstr>Stability Analysis – Rotational Dynamics</vt:lpstr>
      <vt:lpstr>Stability Analysis – Overall System</vt:lpstr>
      <vt:lpstr>Simulation – Setup and Ground Truth</vt:lpstr>
      <vt:lpstr>Simulation – Translational Error Tracking</vt:lpstr>
      <vt:lpstr>Simulation – Rotational Error Tracking</vt:lpstr>
      <vt:lpstr>Simulation – Estimate Mass and Moment of Inertia</vt:lpstr>
      <vt:lpstr>Simulation – Adaptive Control v.s. Adaptive ICL Control</vt:lpstr>
      <vt:lpstr>Simulation - Video</vt:lpstr>
      <vt:lpstr>Experiments – Hardware Architecture</vt:lpstr>
      <vt:lpstr>Experiments - Video</vt:lpstr>
      <vt:lpstr>Conclusion</vt:lpstr>
      <vt:lpstr>Thanks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Control system PID controller</dc:title>
  <dc:creator>USER</dc:creator>
  <cp:lastModifiedBy>USER</cp:lastModifiedBy>
  <cp:revision>164</cp:revision>
  <dcterms:modified xsi:type="dcterms:W3CDTF">2020-12-24T03:03:01Z</dcterms:modified>
</cp:coreProperties>
</file>